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2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300" r:id="rId44"/>
    <p:sldId id="301" r:id="rId4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33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7f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QB_5_BD.9_2#f1c0f5bba?colgroup=4,15,14&amp;pid=84e1abc94&amp;color=0,0,0&amp;vtp=1&amp;bbb=1&amp;hb=1">
                <a:extLst>
                  <a:ext uri="{FF2B5EF4-FFF2-40B4-BE49-F238E27FC236}">
                    <a16:creationId xmlns:a16="http://schemas.microsoft.com/office/drawing/2014/main" id="{D4981319-ABAE-66C6-375D-EAC894A68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6038208"/>
                  </p:ext>
                </p:extLst>
              </p:nvPr>
            </p:nvGraphicFramePr>
            <p:xfrm>
              <a:off x="612648" y="1093470"/>
              <a:ext cx="10945368" cy="2955989"/>
            </p:xfrm>
            <a:graphic>
              <a:graphicData uri="http://schemas.openxmlformats.org/drawingml/2006/table">
                <a:tbl>
                  <a:tblPr/>
                  <a:tblGrid>
                    <a:gridCol w="15453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7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22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弹簧振子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单摆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平衡位置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弹簧处于原长处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最低点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901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周期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与振幅无关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83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𝑇</m:t>
                              </m:r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i="0" dirty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</a:t>
                          </a:r>
                          <a:r>
                            <a:rPr lang="en-US" altLang="zh-CN" sz="5450" b="1" i="0" u="sng" kern="0" spc="-99900" dirty="0">
                              <a:solidFill>
                                <a:srgbClr val="FF00FF"/>
                              </a:solidFill>
                              <a:latin typeface="SimSun" panose="02010600030101010101" pitchFamily="2" charset="-122"/>
                              <a:ea typeface="KaiT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i="0" dirty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能量转化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弹性势能与动能的相互转化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系统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机械能守恒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重力势能与动能的相互转化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机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械能守恒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QB_5_BD.9_2#f1c0f5bba?colgroup=4,15,14&amp;pid=84e1abc94&amp;color=0,0,0&amp;vtp=1&amp;bbb=1&amp;hb=1">
                <a:extLst>
                  <a:ext uri="{FF2B5EF4-FFF2-40B4-BE49-F238E27FC236}">
                    <a16:creationId xmlns:a16="http://schemas.microsoft.com/office/drawing/2014/main" id="{D4981319-ABAE-66C6-375D-EAC894A68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6038208"/>
                  </p:ext>
                </p:extLst>
              </p:nvPr>
            </p:nvGraphicFramePr>
            <p:xfrm>
              <a:off x="612648" y="1093470"/>
              <a:ext cx="10945368" cy="2955989"/>
            </p:xfrm>
            <a:graphic>
              <a:graphicData uri="http://schemas.openxmlformats.org/drawingml/2006/table">
                <a:tbl>
                  <a:tblPr/>
                  <a:tblGrid>
                    <a:gridCol w="15453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7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22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弹簧振子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单摆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平衡位置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弹簧处于原长处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最低点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901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周期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与振幅无关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492" t="-100613" r="-273" b="-1128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能量转化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弹性势能与动能的相互转化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系统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机械能守恒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重力势能与动能的相互转化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机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械能守恒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QB_5_BD.9_2#f1c0f5bba?colgroup=4,15,14&amp;pid=84e1abc94&amp;color=0,0,0&amp;vtp=1&amp;bbb=1&amp;hb=1">
            <a:extLst>
              <a:ext uri="{FF2B5EF4-FFF2-40B4-BE49-F238E27FC236}">
                <a16:creationId xmlns:a16="http://schemas.microsoft.com/office/drawing/2014/main" id="{086AFE79-03A5-AF5F-9208-D37293A2FD82}"/>
              </a:ext>
            </a:extLst>
          </p:cNvPr>
          <p:cNvSpPr txBox="1"/>
          <p:nvPr/>
        </p:nvSpPr>
        <p:spPr>
          <a:xfrm>
            <a:off x="9018016" y="486000"/>
            <a:ext cx="2540000" cy="49359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续表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5_AN.11_1#f1c0f5bba.blank?pid=84e1abc94&amp;color=0,0,0&amp;vpa=6&amp;vtp=1&amp;bbb=1&amp;rh=58.60504">
                <a:extLst>
                  <a:ext uri="{FF2B5EF4-FFF2-40B4-BE49-F238E27FC236}">
                    <a16:creationId xmlns:a16="http://schemas.microsoft.com/office/drawing/2014/main" id="{DD31B827-2CA7-7AF3-8729-C30A27801EB8}"/>
                  </a:ext>
                </a:extLst>
              </p:cNvPr>
              <p:cNvSpPr/>
              <p:nvPr/>
            </p:nvSpPr>
            <p:spPr>
              <a:xfrm>
                <a:off x="7716258" y="2191480"/>
                <a:ext cx="917702" cy="7385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8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𝟐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𝛑</m:t>
                    </m:r>
                    <m:rad>
                      <m:radPr>
                        <m:degHide m:val="on"/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𝑳</m:t>
                            </m:r>
                          </m:num>
                          <m:den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B_5_AN.11_1#f1c0f5bba.blank?pid=84e1abc94&amp;color=0,0,0&amp;vpa=6&amp;vtp=1&amp;bbb=1&amp;rh=58.60504">
                <a:extLst>
                  <a:ext uri="{FF2B5EF4-FFF2-40B4-BE49-F238E27FC236}">
                    <a16:creationId xmlns:a16="http://schemas.microsoft.com/office/drawing/2014/main" id="{DD31B827-2CA7-7AF3-8729-C30A27801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258" y="2191480"/>
                <a:ext cx="917702" cy="738505"/>
              </a:xfrm>
              <a:prstGeom prst="rect">
                <a:avLst/>
              </a:prstGeom>
              <a:blipFill>
                <a:blip r:embed="rId3"/>
                <a:stretch>
                  <a:fillRect b="-82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80604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c6335494?sp=1&amp;pid=fbc86c4e5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二、简谐运动的公式和图像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3" name="QO_5_BD.12_1#ef330295b?pid=cc6335494&amp;color=0,0,0&amp;vtp=1&amp;bbb=1"/>
          <p:cNvSpPr/>
          <p:nvPr/>
        </p:nvSpPr>
        <p:spPr>
          <a:xfrm>
            <a:off x="612648" y="1129174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表达式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BD.13_1#cd1976e81?pid=ef330295b&amp;color=0,0,0&amp;vtp=1&amp;bbb=1"/>
              <p:cNvSpPr/>
              <p:nvPr/>
            </p:nvSpPr>
            <p:spPr>
              <a:xfrm>
                <a:off x="612648" y="1610712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动力学表达式：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其中“-”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表示回复力与位移的方向相反。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运动学表达式：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其中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代表振幅，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代表简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谐运动的快慢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𝜑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代表简谐运动的相位，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𝜑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叫作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6_BD.13_1#cd1976e81?pid=ef330295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10712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b="-1187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6_AN.14_1#cd1976e81.blank?pid=ef330295b&amp;color=0,0,0&amp;vpa=7&amp;vtp=1&amp;bbb=1"/>
              <p:cNvSpPr/>
              <p:nvPr/>
            </p:nvSpPr>
            <p:spPr>
              <a:xfrm>
                <a:off x="4181094" y="1685959"/>
                <a:ext cx="744538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𝒌𝒙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5" name="QB_6_AN.14_1#cd1976e81.blank?pid=ef330295b&amp;color=0,0,0&amp;vpa=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094" y="1685959"/>
                <a:ext cx="744538" cy="353441"/>
              </a:xfrm>
              <a:prstGeom prst="rect">
                <a:avLst/>
              </a:prstGeom>
              <a:blipFill>
                <a:blip r:embed="rId4"/>
                <a:stretch>
                  <a:fillRect r="-4098" b="-120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B_6_AN.16_1#cd1976e81.blank?pid=ef330295b&amp;color=0,0,0&amp;vpa=8&amp;vtp=1&amp;bbb=1"/>
              <p:cNvSpPr/>
              <p:nvPr/>
            </p:nvSpPr>
            <p:spPr>
              <a:xfrm>
                <a:off x="4218051" y="2251617"/>
                <a:ext cx="2289683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𝑨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𝐬𝐢𝐧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 (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𝒕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𝝋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𝟎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7" name="QB_6_AN.16_1#cd1976e81.blank?pid=ef330295b&amp;color=0,0,0&amp;vpa=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051" y="2251617"/>
                <a:ext cx="2289683" cy="353441"/>
              </a:xfrm>
              <a:prstGeom prst="rect">
                <a:avLst/>
              </a:prstGeom>
              <a:blipFill>
                <a:blip r:embed="rId5"/>
                <a:stretch>
                  <a:fillRect l="-1330" r="-2926" b="-4137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6_AN.17_1#cd1976e81.blank?pid=ef330295b&amp;color=0,0,0&amp;vpa=9&amp;vtp=1&amp;bbb=1"/>
          <p:cNvSpPr/>
          <p:nvPr/>
        </p:nvSpPr>
        <p:spPr>
          <a:xfrm>
            <a:off x="7826979" y="2678782"/>
            <a:ext cx="1139825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初相位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9" name="QO_5_BD.18_1#2c2768964?sp=1&amp;pid=cc6335494&amp;color=0,0,0&amp;vtp=1&amp;bbb=1"/>
          <p:cNvSpPr/>
          <p:nvPr/>
        </p:nvSpPr>
        <p:spPr>
          <a:xfrm>
            <a:off x="612648" y="3198212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图像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pic>
        <p:nvPicPr>
          <p:cNvPr id="10" name="QO_5_BD.18_2#2c2768964?pid=cc6335494&amp;color=0,0,0&amp;tib=255,255,255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456" y="3809082"/>
            <a:ext cx="4901184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QB_6_BD.19_1#463523714?pid=2c2768964&amp;color=0,0,0&amp;vtp=1&amp;bbb=1"/>
              <p:cNvSpPr/>
              <p:nvPr/>
            </p:nvSpPr>
            <p:spPr>
              <a:xfrm>
                <a:off x="612648" y="5447382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开始计时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，函数表达式为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图像如图甲所示。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处开始计时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，函数表达式为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图像如图乙所示。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QB_6_BD.19_1#463523714?pid=2c276896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447382"/>
                <a:ext cx="10963656" cy="1033399"/>
              </a:xfrm>
              <a:prstGeom prst="rect">
                <a:avLst/>
              </a:prstGeom>
              <a:blipFill>
                <a:blip r:embed="rId7"/>
                <a:stretch>
                  <a:fillRect l="-1724" r="-389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QB_6_AN.20_1#463523714.blank?pid=2c2768964&amp;color=0,0,0&amp;vpa=10&amp;vtp=1&amp;bbb=1"/>
          <p:cNvSpPr/>
          <p:nvPr/>
        </p:nvSpPr>
        <p:spPr>
          <a:xfrm>
            <a:off x="1848517" y="5419442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平衡位置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4" name="QB_6_AN.22_1#463523714.blank?pid=2c2768964&amp;color=0,0,0&amp;vpa=11&amp;vtp=1&amp;bbb=1"/>
          <p:cNvSpPr/>
          <p:nvPr/>
        </p:nvSpPr>
        <p:spPr>
          <a:xfrm>
            <a:off x="1848517" y="5956652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最大位移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8" grpId="0" build="p" animBg="1"/>
      <p:bldP spid="12" grpId="0" build="p" animBg="1"/>
      <p:bldP spid="1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&amp;si=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324479b6?sp=1&amp;pid=fbc86c4e5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三、受迫振动及共振</a:t>
            </a:r>
            <a:endParaRPr lang="en-US" altLang="zh-CN" sz="2800" dirty="0"/>
          </a:p>
        </p:txBody>
      </p:sp>
      <p:sp>
        <p:nvSpPr>
          <p:cNvPr id="3" name="QB_5_BD.23_1#4ef8b2d50?sp=1&amp;pid=f324479b6&amp;color=0,0,0&amp;vtp=1&amp;bbb=1"/>
          <p:cNvSpPr/>
          <p:nvPr/>
        </p:nvSpPr>
        <p:spPr>
          <a:xfrm>
            <a:off x="612648" y="1121661"/>
            <a:ext cx="1096365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400" b="1" i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受迫振动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（1）概念：系统在驱动力作用下的振动。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（2）振动特征：受迫振动的频率等于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的频率，与系统的固有频率无关。</a:t>
            </a:r>
            <a:endParaRPr lang="en-US" altLang="zh-CN" sz="2400" dirty="0"/>
          </a:p>
        </p:txBody>
      </p:sp>
      <p:sp>
        <p:nvSpPr>
          <p:cNvPr id="6" name="QB_5_AN.24_1#4ef8b2d50.blank?pid=f324479b6&amp;color=0,0,0&amp;vpa=12&amp;vtp=1&amp;bbb=1"/>
          <p:cNvSpPr/>
          <p:nvPr/>
        </p:nvSpPr>
        <p:spPr>
          <a:xfrm>
            <a:off x="5658516" y="2189731"/>
            <a:ext cx="1139825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驱动力</a:t>
            </a:r>
            <a:endParaRPr lang="en-US" altLang="zh-CN" sz="2400" dirty="0"/>
          </a:p>
        </p:txBody>
      </p:sp>
      <p:sp>
        <p:nvSpPr>
          <p:cNvPr id="7" name="QO_5_BD.25_1#96d67cc19?pid=f324479b6&amp;color=0,0,0&amp;vtp=1&amp;bt=1&amp;bbb=1">
            <a:extLst>
              <a:ext uri="{FF2B5EF4-FFF2-40B4-BE49-F238E27FC236}">
                <a16:creationId xmlns:a16="http://schemas.microsoft.com/office/drawing/2014/main" id="{E3DEE2C3-C3F2-51E0-5704-A81D2D3E8B61}"/>
              </a:ext>
            </a:extLst>
          </p:cNvPr>
          <p:cNvSpPr/>
          <p:nvPr/>
        </p:nvSpPr>
        <p:spPr>
          <a:xfrm>
            <a:off x="612648" y="2770285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共振</a:t>
            </a:r>
            <a:endParaRPr lang="en-US" altLang="zh-CN" sz="2400" dirty="0"/>
          </a:p>
        </p:txBody>
      </p:sp>
      <p:sp>
        <p:nvSpPr>
          <p:cNvPr id="8" name="QB_6_BD.26_1#b2ee1a519?pid=96d67cc19&amp;color=0,0,0&amp;vtp=1&amp;bbb=1">
            <a:extLst>
              <a:ext uri="{FF2B5EF4-FFF2-40B4-BE49-F238E27FC236}">
                <a16:creationId xmlns:a16="http://schemas.microsoft.com/office/drawing/2014/main" id="{9A38CD9E-08B7-65DB-8D59-14FC2D334E68}"/>
              </a:ext>
            </a:extLst>
          </p:cNvPr>
          <p:cNvSpPr/>
          <p:nvPr/>
        </p:nvSpPr>
        <p:spPr>
          <a:xfrm>
            <a:off x="612648" y="3304955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spc="-5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1）</a:t>
            </a:r>
            <a:r>
              <a:rPr lang="en-US" altLang="zh-CN" sz="2400" b="0" i="0" spc="-5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spc="-5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概念</a:t>
            </a:r>
            <a:r>
              <a:rPr lang="en-US" altLang="zh-CN" sz="2400" b="0" i="0" spc="-5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：驱动力的频率等于系统的</a:t>
            </a:r>
            <a:r>
              <a:rPr lang="en-US" altLang="zh-CN" sz="2400" i="0" spc="-5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2400" b="0" i="0" spc="-5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时</a:t>
            </a:r>
            <a:r>
              <a:rPr lang="en-US" altLang="zh-CN" sz="2400" b="0" i="0" spc="-5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，受迫振动的振幅最大的现象。</a:t>
            </a:r>
            <a:endParaRPr lang="en-US" altLang="zh-CN" sz="2400" spc="-50" dirty="0"/>
          </a:p>
        </p:txBody>
      </p:sp>
      <p:sp>
        <p:nvSpPr>
          <p:cNvPr id="9" name="QB_6_AN.27_1#b2ee1a519.blank?pid=96d67cc19&amp;color=0,0,0&amp;vpa=13&amp;vtp=1&amp;bbb=1">
            <a:extLst>
              <a:ext uri="{FF2B5EF4-FFF2-40B4-BE49-F238E27FC236}">
                <a16:creationId xmlns:a16="http://schemas.microsoft.com/office/drawing/2014/main" id="{AC7EF047-575B-F6B4-5B46-A15E19097F87}"/>
              </a:ext>
            </a:extLst>
          </p:cNvPr>
          <p:cNvSpPr/>
          <p:nvPr/>
        </p:nvSpPr>
        <p:spPr>
          <a:xfrm>
            <a:off x="5680741" y="3255425"/>
            <a:ext cx="141446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spc="-5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固有频率</a:t>
            </a:r>
            <a:endParaRPr lang="en-US" altLang="zh-CN" sz="2400" spc="-50" dirty="0"/>
          </a:p>
        </p:txBody>
      </p:sp>
      <p:sp>
        <p:nvSpPr>
          <p:cNvPr id="10" name="P_6_BD#5dfcc1217?sp=1&amp;pid=96d67cc19&amp;color=0,0,0&amp;vtp=1&amp;bbb=1">
            <a:extLst>
              <a:ext uri="{FF2B5EF4-FFF2-40B4-BE49-F238E27FC236}">
                <a16:creationId xmlns:a16="http://schemas.microsoft.com/office/drawing/2014/main" id="{490493CF-4D7C-F1BD-F087-C78DE7336366}"/>
              </a:ext>
            </a:extLst>
          </p:cNvPr>
          <p:cNvSpPr/>
          <p:nvPr/>
        </p:nvSpPr>
        <p:spPr>
          <a:xfrm>
            <a:off x="612648" y="3846293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（2）共振条件：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驱动力的频率等于系统的固有频率。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特征：共振时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最大。</a:t>
            </a:r>
            <a:endParaRPr lang="en-US" altLang="zh-CN" sz="2400" dirty="0"/>
          </a:p>
        </p:txBody>
      </p:sp>
      <p:sp>
        <p:nvSpPr>
          <p:cNvPr id="12" name="QB_6_AN.29_1#5dfcc1217.blank?pid=96d67cc19&amp;color=0,0,0&amp;vpa=14&amp;vtp=1&amp;bbb=1">
            <a:extLst>
              <a:ext uri="{FF2B5EF4-FFF2-40B4-BE49-F238E27FC236}">
                <a16:creationId xmlns:a16="http://schemas.microsoft.com/office/drawing/2014/main" id="{08715B61-EBC5-50A0-8222-BA63E10EAD96}"/>
              </a:ext>
            </a:extLst>
          </p:cNvPr>
          <p:cNvSpPr/>
          <p:nvPr/>
        </p:nvSpPr>
        <p:spPr>
          <a:xfrm>
            <a:off x="3372516" y="4355563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振幅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build="p" animBg="1"/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29bece2ef?sp=1&amp;pid=96d67cc19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（4）共振曲线：如图所示。</a:t>
            </a:r>
            <a:endParaRPr lang="en-US" altLang="zh-CN" sz="2400" dirty="0"/>
          </a:p>
        </p:txBody>
      </p:sp>
      <p:pic>
        <p:nvPicPr>
          <p:cNvPr id="3" name="P_6_BD#29bece2ef?pid=96d67cc19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2080" y="1093822"/>
            <a:ext cx="1764792" cy="1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&amp;si=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3c7358e88?pid=f324479b6&amp;color=0,0,0&amp;vtp=1&amp;bt=1&amp;bbb=1"/>
          <p:cNvSpPr/>
          <p:nvPr/>
        </p:nvSpPr>
        <p:spPr>
          <a:xfrm>
            <a:off x="612648" y="486000"/>
            <a:ext cx="10963656" cy="949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自主评价</a:t>
            </a:r>
            <a:endParaRPr lang="en-US" altLang="zh-CN" sz="2600" dirty="0"/>
          </a:p>
        </p:txBody>
      </p:sp>
      <p:pic>
        <p:nvPicPr>
          <p:cNvPr id="3" name="QO_6_BD.30_1#9984569ee?htil=1&amp;pid=3c7358e88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2515" y="1113570"/>
            <a:ext cx="3163824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30_2#9984569ee?htil=1&amp;sp=1&amp;pid=3c7358e88&amp;color=0,0,0&amp;vtp=1&amp;bbb=1&amp;hb=1&amp;hs=1"/>
          <p:cNvSpPr/>
          <p:nvPr/>
        </p:nvSpPr>
        <p:spPr>
          <a:xfrm>
            <a:off x="612648" y="1067850"/>
            <a:ext cx="767181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依据下面小情境，判断下列说法对错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惠更斯利用摆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的等时性发明了带摆的计时器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，叫摆钟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。旋转钟摆下端的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螺母可以使摆上的圆盘沿摆杆上下移动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，如图所示。</a:t>
            </a:r>
            <a:endParaRPr lang="en-US" altLang="zh-CN" sz="2400" dirty="0"/>
          </a:p>
        </p:txBody>
      </p:sp>
      <p:sp>
        <p:nvSpPr>
          <p:cNvPr id="5" name="QT_7_BD.31_1#9d49f49d4?htil=1&amp;pid=9984569ee&amp;color=0,0,0&amp;vtp=1&amp;bbb=1&amp;hs=1"/>
          <p:cNvSpPr/>
          <p:nvPr/>
        </p:nvSpPr>
        <p:spPr>
          <a:xfrm>
            <a:off x="612648" y="2718850"/>
            <a:ext cx="767181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当摆钟不准确时需要调整圆盘的位置。(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6" name="QT_7_AN.32_1#9d49f49d4.bracket?pid=9984569ee&amp;color=0,0,0&amp;vpa=15&amp;vtp=1"/>
          <p:cNvSpPr/>
          <p:nvPr/>
        </p:nvSpPr>
        <p:spPr>
          <a:xfrm>
            <a:off x="6814217" y="2707420"/>
            <a:ext cx="387350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7" name="QT_7_BD.33_1#9fdd08b24?pid=9984569ee&amp;color=0,0,0&amp;vtp=1&amp;bbb=1&amp;hs=1"/>
          <p:cNvSpPr/>
          <p:nvPr/>
        </p:nvSpPr>
        <p:spPr>
          <a:xfrm>
            <a:off x="612648" y="325352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摆钟快了，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应使圆盘沿摆杆上移。(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8" name="QT_7_AN.34_1#9fdd08b24.bracket?pid=9984569ee&amp;color=0,0,0&amp;vpa=16&amp;vtp=1"/>
          <p:cNvSpPr/>
          <p:nvPr/>
        </p:nvSpPr>
        <p:spPr>
          <a:xfrm>
            <a:off x="6141116" y="3242090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9" name="QT_7_BD.35_1#89a4faeb5?pid=9984569ee&amp;color=0,0,0&amp;vtp=1&amp;bbb=1&amp;hs=1"/>
          <p:cNvSpPr/>
          <p:nvPr/>
        </p:nvSpPr>
        <p:spPr>
          <a:xfrm>
            <a:off x="612648" y="378819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摆钟慢了，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应使圆盘沿摆杆下移。(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0" name="QT_7_AN.36_1#89a4faeb5.bracket?pid=9984569ee&amp;color=0,0,0&amp;vpa=17&amp;vtp=1"/>
          <p:cNvSpPr/>
          <p:nvPr/>
        </p:nvSpPr>
        <p:spPr>
          <a:xfrm>
            <a:off x="6141116" y="3776760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11" name="QT_7_BD.37_1#6f9f663ad?pid=9984569ee&amp;color=0,0,0&amp;vtp=1&amp;bbb=1&amp;hs=1"/>
          <p:cNvSpPr/>
          <p:nvPr/>
        </p:nvSpPr>
        <p:spPr>
          <a:xfrm>
            <a:off x="612648" y="432286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由冬季变为夏季时，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应使圆盘沿摆杆上移。(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2" name="QT_7_AN.38_1#6f9f663ad.bracket?pid=9984569ee&amp;color=0,0,0&amp;vpa=18&amp;vtp=1"/>
          <p:cNvSpPr/>
          <p:nvPr/>
        </p:nvSpPr>
        <p:spPr>
          <a:xfrm>
            <a:off x="7423817" y="4311430"/>
            <a:ext cx="387350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13" name="QT_7_BD.39_1#96bf04220?pid=9984569ee&amp;color=0,0,0&amp;vtp=1&amp;bbb=1&amp;hs=1"/>
          <p:cNvSpPr/>
          <p:nvPr/>
        </p:nvSpPr>
        <p:spPr>
          <a:xfrm>
            <a:off x="612648" y="485753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（5）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把摆钟从黑龙江移到广东，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应使圆盘沿摆杆下移。(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4" name="QT_7_AN.40_1#96bf04220.bracket?pid=9984569ee&amp;color=0,0,0&amp;vpa=19&amp;vtp=1"/>
          <p:cNvSpPr/>
          <p:nvPr/>
        </p:nvSpPr>
        <p:spPr>
          <a:xfrm>
            <a:off x="8274717" y="4846100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0" grpId="0" build="p" animBg="1"/>
      <p:bldP spid="12" grpId="0" build="p" animBg="1"/>
      <p:bldP spid="1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&amp;si=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41_1#7910a4592?sp=1&amp;pid=3c7358e88&amp;color=0,0,0&amp;vtp=1&amp;bt=1&amp;bbb=1&amp;hb=1"/>
              <p:cNvSpPr/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人教版选择性必修第一册改编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）如图所示，小球在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之间做简谐运动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，当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小球位于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点时，弹簧处于原长，在小球从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的过程中(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BD.41_1#7910a4592?sp=1&amp;pid=3c7358e8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r="-612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6_BD.41_2#7910a4592?pid=3c7358e88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6944" y="1647541"/>
            <a:ext cx="164592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AN.42_1#7910a4592.bracket?pid=3c7358e88&amp;color=0,0,0&amp;vpa=20&amp;vtp=1"/>
          <p:cNvSpPr/>
          <p:nvPr/>
        </p:nvSpPr>
        <p:spPr>
          <a:xfrm>
            <a:off x="9088787" y="10333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400" dirty="0"/>
          </a:p>
        </p:txBody>
      </p:sp>
      <p:sp>
        <p:nvSpPr>
          <p:cNvPr id="5" name="QC_6_BD.41_3#7910a4592.choices?pid=3c7358e88&amp;color=0,0,0&amp;vtp=1&amp;bbb=1"/>
          <p:cNvSpPr/>
          <p:nvPr/>
        </p:nvSpPr>
        <p:spPr>
          <a:xfrm>
            <a:off x="612648" y="2333341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动能不断增大，加速度不断减小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回复力不断增大，系统机械能守恒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弹性势能不断减小，加速度不断增大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弹性势能不断增大，加速度不断减小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43_1#4b6f7c93f?pid=3c7358e88&amp;color=0,0,0&amp;vtp=1&amp;bt=1&amp;bbb=1&amp;hb=1"/>
              <p:cNvSpPr/>
              <p:nvPr/>
            </p:nvSpPr>
            <p:spPr>
              <a:xfrm>
                <a:off x="612648" y="486000"/>
                <a:ext cx="10963656" cy="11176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人教版选择性必修第一册改编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）某弹簧振子做简谐运动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，其位移随时间变化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的关系式为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则弹簧振子(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C_6_BD.43_1#4b6f7c93f?pid=3c7358e8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117600"/>
              </a:xfrm>
              <a:prstGeom prst="rect">
                <a:avLst/>
              </a:prstGeom>
              <a:blipFill>
                <a:blip r:embed="rId3"/>
                <a:stretch>
                  <a:fillRect l="-1724" b="-92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44_1#4b6f7c93f.bracket?pid=3c7358e88&amp;color=0,0,0&amp;vpa=21&amp;vtp=1"/>
          <p:cNvSpPr/>
          <p:nvPr/>
        </p:nvSpPr>
        <p:spPr>
          <a:xfrm>
            <a:off x="5874416" y="1171354"/>
            <a:ext cx="423863" cy="354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43_2#4b6f7c93f.choices?pid=3c7358e88&amp;color=0,0,0&amp;vtp=1&amp;bbb=1"/>
              <p:cNvSpPr/>
              <p:nvPr/>
            </p:nvSpPr>
            <p:spPr>
              <a:xfrm>
                <a:off x="612648" y="1614076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末与第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末的速度相同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末与第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末的位移不相同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末至第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末的速度方向都相同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末至第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末的位移方向都相同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C_6_BD.43_2#4b6f7c93f.choices?pid=3c7358e88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14076"/>
                <a:ext cx="10963656" cy="2150999"/>
              </a:xfrm>
              <a:prstGeom prst="rect">
                <a:avLst/>
              </a:prstGeom>
              <a:blipFill>
                <a:blip r:embed="rId4"/>
                <a:stretch>
                  <a:fillRect l="-1724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&amp;si=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0926784ee.fixed?pid=1582bba7e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a812f1e87?pid=0926784ee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考点一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简谐运动的特征</a:t>
            </a:r>
            <a:endParaRPr lang="en-US" altLang="zh-CN" sz="3000" dirty="0"/>
          </a:p>
        </p:txBody>
      </p:sp>
      <p:sp>
        <p:nvSpPr>
          <p:cNvPr id="3" name="QC_5_BD.45_1#f5e26f723?sp=1&amp;pid=a812f1e87&amp;color=0,0,0&amp;vtp=1&amp;bbb=1&amp;hb=1"/>
          <p:cNvSpPr/>
          <p:nvPr/>
        </p:nvSpPr>
        <p:spPr>
          <a:xfrm>
            <a:off x="612648" y="1148154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简谐运动的判断多选</a:t>
            </a: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对于下列图甲、乙、丙、丁四种情况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，可认为是简谐运动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pic>
        <p:nvPicPr>
          <p:cNvPr id="5" name="QC_5_BD.45_3#f5e26f723?iti=1&amp;htil=1&amp;pid=a812f1e87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08" y="2673448"/>
            <a:ext cx="1975104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5_BD.45_4#f5e26f723?iti=2&amp;htil=1&amp;pid=a812f1e87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2816" y="2316832"/>
            <a:ext cx="86868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5_BD.45_5#f5e26f723?iti=3&amp;htil=1&amp;pid=a812f1e87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3680" y="2399128"/>
            <a:ext cx="1600200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45_6#f5e26f723?iti=4&amp;htil=1&amp;pid=a812f1e87&amp;color=0,0,0&amp;tib=255,255,255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1392" y="3350103"/>
            <a:ext cx="2606040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5_BD.45_7#f5e26f723?iti=1&amp;htil=1&amp;pid=a812f1e87&amp;color=0,0,0&amp;vtp=1"/>
          <p:cNvSpPr/>
          <p:nvPr/>
        </p:nvSpPr>
        <p:spPr>
          <a:xfrm>
            <a:off x="1779429" y="4135472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10" name="QC_5_BD.45_8#f5e26f723?iti=2&amp;htil=1&amp;pid=a812f1e87&amp;color=0,0,0&amp;vtp=1"/>
          <p:cNvSpPr/>
          <p:nvPr/>
        </p:nvSpPr>
        <p:spPr>
          <a:xfrm>
            <a:off x="4490625" y="4135472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乙</a:t>
            </a:r>
            <a:endParaRPr lang="en-US" altLang="zh-CN" sz="2400" dirty="0"/>
          </a:p>
        </p:txBody>
      </p:sp>
      <p:sp>
        <p:nvSpPr>
          <p:cNvPr id="11" name="QC_5_BD.45_9#f5e26f723?iti=3&amp;htil=1&amp;pid=a812f1e87&amp;color=0,0,0&amp;vtp=1"/>
          <p:cNvSpPr/>
          <p:nvPr/>
        </p:nvSpPr>
        <p:spPr>
          <a:xfrm>
            <a:off x="7197249" y="4135472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丙</a:t>
            </a:r>
            <a:endParaRPr lang="en-US" altLang="zh-CN" sz="2400" dirty="0"/>
          </a:p>
        </p:txBody>
      </p:sp>
      <p:sp>
        <p:nvSpPr>
          <p:cNvPr id="12" name="QC_5_BD.45_10#f5e26f723?iti=4&amp;htil=1&amp;pid=a812f1e87&amp;color=0,0,0&amp;vtp=1"/>
          <p:cNvSpPr/>
          <p:nvPr/>
        </p:nvSpPr>
        <p:spPr>
          <a:xfrm>
            <a:off x="9967881" y="4135471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丁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7_1#f5e26f723.choices?pid=a812f1e87&amp;color=0,0,0&amp;vtp=1&amp;bt=1&amp;bbb=1&amp;hb=1"/>
              <p:cNvSpPr/>
              <p:nvPr/>
            </p:nvSpPr>
            <p:spPr>
              <a:xfrm>
                <a:off x="612648" y="486000"/>
                <a:ext cx="10963656" cy="3268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甲：倾角为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的光滑斜面上的小球沿斜面拉下一段距离，然后松开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，空气阻力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可忽略不计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乙：粗细均匀的木筷，下端绕几圈铁丝，竖直浮在较大的装有水的杯中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。把木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筷往上提起一段距离后放手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，木筷就在水中上下振动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丙：小球在半径为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的光滑球面上的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≪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之间来回运动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丁：小球在两个光滑固定斜面上来回运动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7_1#f5e26f723.choices?pid=a812f1e8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68599"/>
              </a:xfrm>
              <a:prstGeom prst="rect">
                <a:avLst/>
              </a:prstGeom>
              <a:blipFill>
                <a:blip r:embed="rId3"/>
                <a:stretch>
                  <a:fillRect l="-1724" r="-612" b="-559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6_1#f5e26f723.bracket?pid=a812f1e87&amp;color=0,0,0&amp;vpa=22&amp;vtp=1&amp;bbb=1&amp;answeroption=ABC">
            <a:extLst>
              <a:ext uri="{FF2B5EF4-FFF2-40B4-BE49-F238E27FC236}">
                <a16:creationId xmlns:a16="http://schemas.microsoft.com/office/drawing/2014/main" id="{2D81FEEF-838B-DA35-3636-4DB578EADAA8}"/>
              </a:ext>
            </a:extLst>
          </p:cNvPr>
          <p:cNvSpPr txBox="1"/>
          <p:nvPr/>
        </p:nvSpPr>
        <p:spPr>
          <a:xfrm>
            <a:off x="485648" y="544420"/>
            <a:ext cx="474489" cy="5693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3700" b="1">
                <a:solidFill>
                  <a:srgbClr val="FF0000"/>
                </a:solidFill>
                <a:latin typeface="华文细黑" panose="02010600040101010101" pitchFamily="2" charset="-122"/>
              </a:rPr>
              <a:t>√</a:t>
            </a:r>
          </a:p>
        </p:txBody>
      </p:sp>
      <p:sp>
        <p:nvSpPr>
          <p:cNvPr id="4" name="QC_5_AN.46_2#f5e26f723.bracket?pid=a812f1e87&amp;color=0,0,0&amp;vpa=22&amp;vtp=1&amp;bbb=1&amp;answeroption=ABC">
            <a:extLst>
              <a:ext uri="{FF2B5EF4-FFF2-40B4-BE49-F238E27FC236}">
                <a16:creationId xmlns:a16="http://schemas.microsoft.com/office/drawing/2014/main" id="{2BD560FC-1D08-A710-C8C8-A02E4D8D3EC4}"/>
              </a:ext>
            </a:extLst>
          </p:cNvPr>
          <p:cNvSpPr txBox="1"/>
          <p:nvPr/>
        </p:nvSpPr>
        <p:spPr>
          <a:xfrm>
            <a:off x="485648" y="1674720"/>
            <a:ext cx="822325" cy="56388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zh-CN" altLang="en-US" sz="3700" b="1">
                <a:solidFill>
                  <a:srgbClr val="FF0000"/>
                </a:solidFill>
                <a:latin typeface="华文细黑" panose="02010600040101010101" pitchFamily="2" charset="-122"/>
              </a:rPr>
              <a:t>√</a:t>
            </a:r>
          </a:p>
        </p:txBody>
      </p:sp>
      <p:sp>
        <p:nvSpPr>
          <p:cNvPr id="5" name="QC_5_AN.46_3#f5e26f723.bracket?pid=a812f1e87&amp;color=0,0,0&amp;vpa=22&amp;vtp=1&amp;bbb=1&amp;answeroption=ABC">
            <a:extLst>
              <a:ext uri="{FF2B5EF4-FFF2-40B4-BE49-F238E27FC236}">
                <a16:creationId xmlns:a16="http://schemas.microsoft.com/office/drawing/2014/main" id="{2BEBEC75-DFB7-6B2E-1CA0-A0FF880997F7}"/>
              </a:ext>
            </a:extLst>
          </p:cNvPr>
          <p:cNvSpPr txBox="1"/>
          <p:nvPr/>
        </p:nvSpPr>
        <p:spPr>
          <a:xfrm>
            <a:off x="485648" y="2805020"/>
            <a:ext cx="822325" cy="56388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zh-CN" altLang="en-US" sz="3700" b="1">
                <a:solidFill>
                  <a:srgbClr val="FF0000"/>
                </a:solidFill>
                <a:latin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&amp;si=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48_1#8edaa2364?sp=1&amp;pid=a812f1e87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简谐运动的能量多选</a:t>
            </a: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某种弹簧振子做简谐运动时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，动能与弹性势能随时间变化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的图像如图所示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下列说法中正确的是(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5_AN.49_1#8edaa2364.bracket?pid=a812f1e87&amp;color=0,0,0&amp;vpa=23&amp;vtp=1&amp;bbb=1"/>
          <p:cNvSpPr/>
          <p:nvPr/>
        </p:nvSpPr>
        <p:spPr>
          <a:xfrm>
            <a:off x="6077616" y="1033370"/>
            <a:ext cx="6445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</a:t>
            </a:r>
            <a:endParaRPr lang="en-US" altLang="zh-CN" sz="2400" dirty="0"/>
          </a:p>
        </p:txBody>
      </p:sp>
      <p:pic>
        <p:nvPicPr>
          <p:cNvPr id="4" name="QC_5_BD.48_2#8edaa2364?htil=3&amp;pid=a812f1e87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9055" y="1647541"/>
            <a:ext cx="4105656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8_3#8edaa2364.choices?htil=3&amp;pid=a812f1e87&amp;color=0,0,0&amp;vtp=1&amp;bbb=1&amp;hs=1"/>
              <p:cNvSpPr/>
              <p:nvPr/>
            </p:nvSpPr>
            <p:spPr>
              <a:xfrm>
                <a:off x="612648" y="1583152"/>
                <a:ext cx="6720840" cy="21450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此弹簧振子在光滑的水平面上振动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时刻弹簧振子处在位移最大处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弹簧振子的周期为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弹簧振子的周期为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8_3#8edaa2364.choices?htil=3&amp;pid=a812f1e87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83152"/>
                <a:ext cx="6720840" cy="2145030"/>
              </a:xfrm>
              <a:prstGeom prst="rect">
                <a:avLst/>
              </a:prstGeom>
              <a:blipFill>
                <a:blip r:embed="rId4"/>
                <a:stretch>
                  <a:fillRect l="-2813" b="-880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AS.50_1#8edaa2364?pid=a812f1e87&amp;color=0,0,0&amp;vtp=1&amp;bbb=1&amp;hb=1&amp;hs=1"/>
              <p:cNvSpPr/>
              <p:nvPr/>
            </p:nvSpPr>
            <p:spPr>
              <a:xfrm>
                <a:off x="612648" y="3717641"/>
                <a:ext cx="10963656" cy="2235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由图像分析可得，弹簧振子只有动能和弹性势能相互转化，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且机械能守恒，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只有弹簧的弹力做功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，重力不做功，则弹簧振子在光滑的水平面上振动，A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正确；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时刻弹簧振子的动能最大，弹簧振子处在平衡位置处，B错误；动能从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0增加到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最大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，因此弹簧振子的周期为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，C正确，D错误。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AS.50_1#8edaa2364?pid=a812f1e8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17641"/>
                <a:ext cx="10963656" cy="2235200"/>
              </a:xfrm>
              <a:prstGeom prst="rect">
                <a:avLst/>
              </a:prstGeom>
              <a:blipFill>
                <a:blip r:embed="rId5"/>
                <a:stretch>
                  <a:fillRect l="-1724" r="-2280" b="-463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&amp;si=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1_1#56f797d2e?sp=1&amp;pid=a812f1e87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简谐运动的周期性多选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（2023·山东卷·10，4分）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，沿水平方向做简谐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运动的质点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，依次通过相距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两点。已知质点在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点的位移大小为振幅的一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半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点位移大小是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倍，质点经过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点时开始计时，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时刻第二次经过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该振动的振幅和周期可能是(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1_1#56f797d2e?sp=1&amp;pid=a812f1e8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2503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51_2#56f797d2e?pid=a812f1e87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9392" y="2771809"/>
            <a:ext cx="3621024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AN.52_1#56f797d2e.bracket?pid=a812f1e87&amp;color=0,0,0&amp;vpa=24&amp;vtp=1&amp;bbb=1"/>
          <p:cNvSpPr/>
          <p:nvPr/>
        </p:nvSpPr>
        <p:spPr>
          <a:xfrm>
            <a:off x="4490116" y="2150970"/>
            <a:ext cx="6270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1_3#56f797d2e.choices?pid=a812f1e87&amp;color=0,0,0&amp;vtp=1&amp;bbb=1"/>
              <p:cNvSpPr/>
              <p:nvPr/>
            </p:nvSpPr>
            <p:spPr>
              <a:xfrm>
                <a:off x="612648" y="3330609"/>
                <a:ext cx="10963656" cy="73526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300"/>
                  </a:lnSpc>
                  <a:tabLst>
                    <a:tab pos="2737739" algn="l"/>
                    <a:tab pos="5437378" algn="l"/>
                    <a:tab pos="8302118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7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1_3#56f797d2e.choices?pid=a812f1e8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330609"/>
                <a:ext cx="10963656" cy="735267"/>
              </a:xfrm>
              <a:prstGeom prst="rect">
                <a:avLst/>
              </a:prstGeom>
              <a:blipFill>
                <a:blip r:embed="rId5"/>
                <a:stretch>
                  <a:fillRect l="-1724" b="-1157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&amp;si=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53_1#56f797d2e?pid=a812f1e87&amp;color=0,0,0&amp;vtp=1&amp;bt=1&amp;bbb=1&amp;hb=1"/>
              <p:cNvSpPr/>
              <p:nvPr/>
            </p:nvSpPr>
            <p:spPr>
              <a:xfrm>
                <a:off x="612648" y="486000"/>
                <a:ext cx="10963656" cy="505441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若平衡位置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之间，如图甲所示，则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(1+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𝐿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，解得振幅</a:t>
                </a:r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，质点经过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点时开始计时，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时刻第二次经过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点，从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</a:t>
                </a: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运动到最大位移处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点的时间为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，C正确，D错误；若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在平衡位置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同侧，则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的左侧，如图乙所示，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−1)=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，解得振幅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，质</a:t>
                </a: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点时开始计时，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时刻第二次经过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点，从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</a:t>
                </a:r>
              </a:p>
              <a:p>
                <a:pPr latinLnBrk="1">
                  <a:lnSpc>
                    <a:spcPts val="6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到最大位移处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再回到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，B正确，A错误。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53_1#56f797d2e?pid=a812f1e8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5054410"/>
              </a:xfrm>
              <a:prstGeom prst="rect">
                <a:avLst/>
              </a:prstGeom>
              <a:blipFill>
                <a:blip r:embed="rId3"/>
                <a:stretch>
                  <a:fillRect l="-1724" r="-2113" b="-20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53_3#56f797d2e?iti=5&amp;htil=1&amp;pid=a812f1e87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240" y="5639152"/>
            <a:ext cx="2880360" cy="2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QC_5_AS.53_4#56f797d2e?iti=6&amp;htil=1&amp;pid=a812f1e87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0608" y="5648296"/>
            <a:ext cx="3383280" cy="2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AS.53_5#56f797d2e?iti=5&amp;htil=1&amp;pid=a812f1e87&amp;color=0,0,0&amp;vtp=1"/>
          <p:cNvSpPr/>
          <p:nvPr/>
        </p:nvSpPr>
        <p:spPr>
          <a:xfrm>
            <a:off x="3173889" y="5985608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6" name="QC_5_AS.53_6#56f797d2e?iti=6&amp;htil=1&amp;pid=a812f1e87&amp;color=0,0,0&amp;vtp=1"/>
          <p:cNvSpPr/>
          <p:nvPr/>
        </p:nvSpPr>
        <p:spPr>
          <a:xfrm>
            <a:off x="8655717" y="5994752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乙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p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&amp;si=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92b646133?pid=a812f1e87&amp;color=0,0,0&amp;vtp=1&amp;bt=1&amp;bbb=1"/>
          <p:cNvSpPr/>
          <p:nvPr/>
        </p:nvSpPr>
        <p:spPr>
          <a:xfrm>
            <a:off x="612648" y="486000"/>
            <a:ext cx="10963656" cy="882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37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核心提炼</a:t>
            </a:r>
          </a:p>
          <a:p>
            <a:pPr marL="0" marR="0" lvl="0" indent="0" defTabSz="914400" rtl="0" eaLnBrk="1" fontAlgn="auto" latinLnBrk="1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简谐运动的五个特征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P_5_BD#92b646133?colgroup=5,29&amp;pid=a812f1e87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674052"/>
                  </p:ext>
                </p:extLst>
              </p:nvPr>
            </p:nvGraphicFramePr>
            <p:xfrm>
              <a:off x="612648" y="1499461"/>
              <a:ext cx="10936224" cy="4970908"/>
            </p:xfrm>
            <a:graphic>
              <a:graphicData uri="http://schemas.openxmlformats.org/drawingml/2006/table">
                <a:tbl>
                  <a:tblPr/>
                  <a:tblGrid>
                    <a:gridCol w="18470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89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066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受力特征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5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回复力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𝐹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=−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𝑘𝑥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（或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）的大小与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的大小成正比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方向相反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516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运动特征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靠近平衡位置时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都减小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增大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远离平衡位置时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都增大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减小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516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能量特征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振幅越大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能量越大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。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在运动过程中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系统的动能和势能相互转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5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化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机械能守恒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614742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周期性特征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质点的位移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回复力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加速度和速度随时间做周期性变化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变化周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期就是简谐运动的周期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动能和势能也随时间做周期性变化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其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变化周期为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516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对称性特征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关于平衡位置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对称的两点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速度的大小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动能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势能相等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相对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5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平衡位置的位移大小相等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P_5_BD#92b646133?colgroup=5,29&amp;pid=a812f1e87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674052"/>
                  </p:ext>
                </p:extLst>
              </p:nvPr>
            </p:nvGraphicFramePr>
            <p:xfrm>
              <a:off x="612648" y="1499461"/>
              <a:ext cx="10936224" cy="4970908"/>
            </p:xfrm>
            <a:graphic>
              <a:graphicData uri="http://schemas.openxmlformats.org/drawingml/2006/table">
                <a:tbl>
                  <a:tblPr/>
                  <a:tblGrid>
                    <a:gridCol w="18470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89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066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受力特征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75" t="-1235" r="-134" b="-9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516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运动特征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75" t="-52229" r="-134" b="-383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516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能量特征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振幅越大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能量越大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。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在运动过程中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系统的动能和势能相互转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5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化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机械能守恒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614742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周期性特征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75" t="-149434" r="-134" b="-679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516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对称性特征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75" t="-421019" r="-134" b="-146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&amp;si=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4cc33f5ba?pid=0926784ee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考点二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简谐运动的表达式和图像</a:t>
            </a:r>
            <a:endParaRPr lang="en-US" altLang="zh-CN" sz="3000" dirty="0"/>
          </a:p>
        </p:txBody>
      </p:sp>
      <p:sp>
        <p:nvSpPr>
          <p:cNvPr id="3" name="P_5#224979886?sp=1&amp;pid=4cc33f5ba&amp;color=0,0,0&amp;vtp=1&amp;bbb=1"/>
          <p:cNvSpPr/>
          <p:nvPr/>
        </p:nvSpPr>
        <p:spPr>
          <a:xfrm>
            <a:off x="612648" y="1148154"/>
            <a:ext cx="10963656" cy="1037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.对简谐运动图像的认识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（1）简谐运动的图像是一条正弦或余弦曲线，如图甲、乙所示。</a:t>
            </a:r>
            <a:endParaRPr lang="en-US" altLang="zh-CN" sz="2400" dirty="0"/>
          </a:p>
        </p:txBody>
      </p:sp>
      <p:pic>
        <p:nvPicPr>
          <p:cNvPr id="5" name="P_5_BD#224979886?iti=7&amp;htil=1&amp;pid=4cc33f5ba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232" y="2322123"/>
            <a:ext cx="2990088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P_5_BD#224979886?iti=8&amp;htil=1&amp;pid=4cc33f5b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0064" y="2331267"/>
            <a:ext cx="2944368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P_5_BD#224979886?iti=7&amp;htil=1&amp;pid=4cc33f5ba&amp;color=0,0,0&amp;vtp=1&amp;bbb=1"/>
              <p:cNvSpPr/>
              <p:nvPr/>
            </p:nvSpPr>
            <p:spPr>
              <a:xfrm>
                <a:off x="2301145" y="4076755"/>
                <a:ext cx="2100262" cy="96824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61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甲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P_5_BD#224979886?iti=7&amp;htil=1&amp;pid=4cc33f5b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145" y="4076755"/>
                <a:ext cx="2100262" cy="968248"/>
              </a:xfrm>
              <a:prstGeom prst="rect">
                <a:avLst/>
              </a:prstGeom>
              <a:blipFill>
                <a:blip r:embed="rId5"/>
                <a:stretch>
                  <a:fillRect l="-869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_5_BD#224979886?iti=8&amp;htil=1&amp;pid=4cc33f5ba&amp;color=0,0,0&amp;vtp=1&amp;bbb=1"/>
              <p:cNvSpPr/>
              <p:nvPr/>
            </p:nvSpPr>
            <p:spPr>
              <a:xfrm>
                <a:off x="7838853" y="4076755"/>
                <a:ext cx="2006790" cy="96824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61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8" name="P_5_BD#224979886?iti=8&amp;htil=1&amp;pid=4cc33f5b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853" y="4076755"/>
                <a:ext cx="2006790" cy="968248"/>
              </a:xfrm>
              <a:prstGeom prst="rect">
                <a:avLst/>
              </a:prstGeom>
              <a:blipFill>
                <a:blip r:embed="rId6"/>
                <a:stretch>
                  <a:fillRect l="-942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_5_BD#224979886?pid=4cc33f5ba&amp;color=0,0,0&amp;vtp=1&amp;bbb=1&amp;hb=1"/>
          <p:cNvSpPr/>
          <p:nvPr/>
        </p:nvSpPr>
        <p:spPr>
          <a:xfrm>
            <a:off x="612648" y="4798623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（2）图像反映的是位移随时间的变化规律，随时间的增加而延伸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，图像不代表质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点运动的轨迹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&amp;si=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224979886?sp=1&amp;pid=4cc33f5ba&amp;color=0,0,0&amp;vtp=1&amp;bt=1&amp;bbb=1"/>
              <p:cNvSpPr/>
              <p:nvPr/>
            </p:nvSpPr>
            <p:spPr>
              <a:xfrm>
                <a:off x="612648" y="486000"/>
                <a:ext cx="10963656" cy="10374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.由简谐运动图像可获取的信息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（1）确定振幅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和周期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。（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如图丙所示）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#224979886?sp=1&amp;pid=4cc33f5ba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7400"/>
              </a:xfrm>
              <a:prstGeom prst="rect">
                <a:avLst/>
              </a:prstGeom>
              <a:blipFill>
                <a:blip r:embed="rId3"/>
                <a:stretch>
                  <a:fillRect l="-1724" b="-170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_5_BD#224979886?iti=9&amp;pid=4cc33f5b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4840" y="1660242"/>
            <a:ext cx="3319272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5_BD#224979886?iti=9&amp;pid=4cc33f5ba&amp;color=0,0,0&amp;vtp=1"/>
          <p:cNvSpPr/>
          <p:nvPr/>
        </p:nvSpPr>
        <p:spPr>
          <a:xfrm>
            <a:off x="5907945" y="3597754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丙</a:t>
            </a:r>
            <a:endParaRPr lang="en-US" altLang="zh-CN" sz="2400" dirty="0"/>
          </a:p>
        </p:txBody>
      </p:sp>
      <p:sp>
        <p:nvSpPr>
          <p:cNvPr id="6" name="P_5_BD#224979886?sp=1&amp;pid=4cc33f5ba&amp;color=0,0,0&amp;vtp=1&amp;bbb=1"/>
          <p:cNvSpPr/>
          <p:nvPr/>
        </p:nvSpPr>
        <p:spPr>
          <a:xfrm>
            <a:off x="612648" y="4157062"/>
            <a:ext cx="10963656" cy="2155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确定质点在任一时刻的位移。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（3）判断各时刻质点的振动方向。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①若下一时刻位移增大，质点的振动方向是远离平衡位置；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②若下一时刻位移减小，质点的振动方向是指向平衡位置。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&amp;si=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224979886?sp=1&amp;pid=4cc33f5ba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（4）判断质点各时刻的加速度（回复力）的大小和方向。</a:t>
            </a:r>
            <a:endParaRPr lang="en-US" altLang="zh-CN" sz="2400" dirty="0"/>
          </a:p>
        </p:txBody>
      </p:sp>
      <p:pic>
        <p:nvPicPr>
          <p:cNvPr id="3" name="P_5#224979886?pid=4cc33f5ba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440" y="1093822"/>
            <a:ext cx="5148072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5_BD#224979886?sp=1&amp;pid=4cc33f5ba&amp;color=0,0,0&amp;vtp=1&amp;bbb=1&amp;hb=1"/>
          <p:cNvSpPr/>
          <p:nvPr/>
        </p:nvSpPr>
        <p:spPr>
          <a:xfrm>
            <a:off x="612648" y="1995522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（5）判断质点各时刻的势能、动能的大小：质点的位移越大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，它所具有的势能越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大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，动能越小。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&amp;si=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4_1#d4053f216?sp=1&amp;pid=4cc33f5ba&amp;color=0,0,0&amp;vtp=1&amp;bt=1&amp;bbb=1&amp;hb=1"/>
              <p:cNvSpPr/>
              <p:nvPr/>
            </p:nvSpPr>
            <p:spPr>
              <a:xfrm>
                <a:off x="612648" y="486000"/>
                <a:ext cx="10963656" cy="234784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8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（2024·1月九省联考广西卷·7）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如图甲所示，弹簧振子的平衡位置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点为坐标</a:t>
                </a: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原点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，小球在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两点间做振幅为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的简谐运动，小球经过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点时开始计时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</a:t>
                </a:r>
              </a:p>
              <a:p>
                <a:pPr latinLnBrk="1">
                  <a:lnSpc>
                    <a:spcPts val="38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图像如图乙所示，小球的速度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，动能</a:t>
                </a: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，弹簧劲度系数为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，弹簧振子的弹性势能为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，弹簧对小球做功的功率为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下列描述该运动的图像正确的是(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4_1#d4053f216?sp=1&amp;pid=4cc33f5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347849"/>
              </a:xfrm>
              <a:prstGeom prst="rect">
                <a:avLst/>
              </a:prstGeom>
              <a:blipFill>
                <a:blip r:embed="rId3"/>
                <a:stretch>
                  <a:fillRect l="-1724" t="-1299" r="-2725" b="-779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5_1#d4053f216.bracket?pid=4cc33f5ba&amp;color=0,0,0&amp;vpa=25&amp;vtp=1"/>
          <p:cNvSpPr/>
          <p:nvPr/>
        </p:nvSpPr>
        <p:spPr>
          <a:xfrm>
            <a:off x="5125116" y="2402684"/>
            <a:ext cx="423863" cy="43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5_BD.54_3#d4053f216?iti=10&amp;htil=1&amp;pid=4cc33f5b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240" y="3125502"/>
            <a:ext cx="2880360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C_5_BD.54_4#d4053f216?iti=11&amp;htil=1&amp;pid=4cc33f5ba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7536" y="2960910"/>
            <a:ext cx="2249424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5_BD.54_5#d4053f216?iti=10&amp;htil=1&amp;pid=4cc33f5ba&amp;color=0,0,0&amp;vtp=1"/>
          <p:cNvSpPr/>
          <p:nvPr/>
        </p:nvSpPr>
        <p:spPr>
          <a:xfrm>
            <a:off x="3173889" y="4422934"/>
            <a:ext cx="373062" cy="435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3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7" name="QC_5_BD.54_6#d4053f216?iti=11&amp;htil=1&amp;pid=4cc33f5ba&amp;color=0,0,0&amp;vtp=1"/>
          <p:cNvSpPr/>
          <p:nvPr/>
        </p:nvSpPr>
        <p:spPr>
          <a:xfrm>
            <a:off x="8655717" y="4422934"/>
            <a:ext cx="373062" cy="435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3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乙</a:t>
            </a:r>
            <a:endParaRPr lang="en-US" altLang="zh-CN" sz="2400" dirty="0"/>
          </a:p>
        </p:txBody>
      </p:sp>
      <p:sp>
        <p:nvSpPr>
          <p:cNvPr id="8" name="QC_5_BD.54_7#d4053f216.choices?pid=4cc33f5ba&amp;color=0,0,0&amp;vtp=1&amp;bbb=1"/>
          <p:cNvSpPr/>
          <p:nvPr/>
        </p:nvSpPr>
        <p:spPr>
          <a:xfrm>
            <a:off x="612648" y="4865910"/>
            <a:ext cx="10963656" cy="1421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127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75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     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75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    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75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        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71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         </a:t>
            </a:r>
            <a:endParaRPr lang="en-US" altLang="zh-CN" sz="900" dirty="0">
              <a:latin typeface="SimSun" panose="02010600030101010101" pitchFamily="2" charset="-122"/>
            </a:endParaRPr>
          </a:p>
        </p:txBody>
      </p:sp>
      <p:pic>
        <p:nvPicPr>
          <p:cNvPr id="9" name="QC_5_BD.54_7#d4053f216.choice_image?pid=4cc33f5ba&amp;color=0,0,0&amp;tib=255,255,255&amp;iip=1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389" y="4932141"/>
            <a:ext cx="2084832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5_BD.54_7#d4053f216.choice_image?pid=4cc33f5ba&amp;color=0,0,0&amp;tib=255,255,255&amp;iip=2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468" y="5005293"/>
            <a:ext cx="2057400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1" name="QC_5_BD.54_7#d4053f216.choice_image?pid=4cc33f5ba&amp;color=0,0,0&amp;tib=255,255,255&amp;iip=3&amp;vtp=1" descr="preencoded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8862" y="5105877"/>
            <a:ext cx="2267712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2" name="QC_5_BD.54_7#d4053f216.choice_image?pid=4cc33f5ba&amp;color=0,0,0&amp;tib=255,255,255&amp;iip=4&amp;vtp=1" descr="preencoded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7710" y="4868133"/>
            <a:ext cx="2340864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&amp;si=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56_1#d4053f216?pid=4cc33f5ba&amp;color=0,0,0&amp;vtp=1&amp;bt=1&amp;bbb=1&amp;hb=1"/>
              <p:cNvSpPr/>
              <p:nvPr/>
            </p:nvSpPr>
            <p:spPr>
              <a:xfrm>
                <a:off x="612648" y="486000"/>
                <a:ext cx="10963656" cy="6092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小球做简谐运动，速度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时速度最大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，小球位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于平衡位置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，此时加速度为0，位移为0，动能最大，弹性势能为0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，弹簧的弹力为</a:t>
                </a: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0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，对小球做功的功率为0；由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，则小球速度变化周期</a:t>
                </a: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，所以动能和势能的周期为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″=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，小球的最大速度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，则最大动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km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，根据机械能守恒可知最大弹性势能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pm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km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图像可知小球的位移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，弹簧对小球做功的功率</a:t>
                </a: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=|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|=|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𝑘𝑥𝑣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|=|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|=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𝑘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|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，可见功率的最大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𝑘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，从平衡位置开始计时，当经历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时，弹簧振子的速度为0，功率为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0，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并不是最大功率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。故选C。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56_1#d4053f216?pid=4cc33f5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6092000"/>
              </a:xfrm>
              <a:prstGeom prst="rect">
                <a:avLst/>
              </a:prstGeom>
              <a:blipFill>
                <a:blip r:embed="rId3"/>
                <a:stretch>
                  <a:fillRect l="-1724" r="-3949" b="-290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&amp;si=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7_1#87b1b183a?pid=4cc33f5ba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（2024·北京卷·9，3分）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图甲为用手机和轻弹簧制作的一个振动装置。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手机加速度传感器记录了手机在竖直方向的振动情况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，以向上为正方向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，得到手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机振动过程中加速度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变化的曲线为正弦曲线，如图乙所示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。下列说法正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7_1#87b1b183a?pid=4cc33f5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890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C_5_BD.57_3#87b1b183a?iti=12&amp;htil=1&amp;pid=4cc33f5b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4056" y="2753711"/>
            <a:ext cx="1234440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C_5_BD.57_4#87b1b183a?iti=13&amp;htil=1&amp;pid=4cc33f5ba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2824" y="3009743"/>
            <a:ext cx="4498848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5_BD.57_5#87b1b183a?iti=12&amp;htil=1&amp;pid=4cc33f5ba&amp;color=0,0,0&amp;vtp=1"/>
          <p:cNvSpPr/>
          <p:nvPr/>
        </p:nvSpPr>
        <p:spPr>
          <a:xfrm>
            <a:off x="3164745" y="5459319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7" name="QC_5_BD.57_6#87b1b183a?iti=13&amp;htil=1&amp;pid=4cc33f5ba&amp;color=0,0,0&amp;vtp=1"/>
          <p:cNvSpPr/>
          <p:nvPr/>
        </p:nvSpPr>
        <p:spPr>
          <a:xfrm>
            <a:off x="8655717" y="5459319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乙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1582bba7e.fixed?pid=7713a8a25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第八章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机械振动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机械波</a:t>
            </a:r>
            <a:endParaRPr lang="en-US" altLang="zh-CN" sz="4400" dirty="0"/>
          </a:p>
        </p:txBody>
      </p:sp>
      <p:sp>
        <p:nvSpPr>
          <p:cNvPr id="3" name="C_2#1582bba7e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1582bba7e.fixed?pid=7713a8a25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第1讲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机械振动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&amp;si=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9_1#87b1b183a.choices?pid=4cc33f5ba&amp;color=0,0,0&amp;vtp=1&amp;bt=1&amp;bbb=1"/>
              <p:cNvSpPr/>
              <p:nvPr/>
            </p:nvSpPr>
            <p:spPr>
              <a:xfrm>
                <a:off x="612648" y="486000"/>
                <a:ext cx="10963656" cy="21450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时，弹簧弹力为0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时，手机位于平衡位置上方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，手机的动能增大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变化的关系式为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(2.5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9_1#87b1b183a.choices?pid=4cc33f5ba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45030"/>
              </a:xfrm>
              <a:prstGeom prst="rect">
                <a:avLst/>
              </a:prstGeom>
              <a:blipFill>
                <a:blip r:embed="rId3"/>
                <a:stretch>
                  <a:fillRect l="-1724" b="-880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AS.60_1#87b1b183a?pid=4cc33f5ba&amp;color=0,0,0&amp;vtp=1&amp;bbb=1&amp;hb=1"/>
              <p:cNvSpPr/>
              <p:nvPr/>
            </p:nvSpPr>
            <p:spPr>
              <a:xfrm>
                <a:off x="612648" y="2614012"/>
                <a:ext cx="10963656" cy="327202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时，手机加速度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，手机所受弹簧的弹力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等于手机的重力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，A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错误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时，手机的加速度方向向上，由振动特点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方向相反可得手机位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于平衡位置的下方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，B错误。从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手机由平衡位置运动至最低点，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速度由最大值减为零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，手机的动能减小，C错误。设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变化的关系式为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𝜑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0.8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rad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=2.5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rad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𝜑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(2.5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AS.60_1#87b1b183a?pid=4cc33f5b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14012"/>
                <a:ext cx="10963656" cy="3272028"/>
              </a:xfrm>
              <a:prstGeom prst="rect">
                <a:avLst/>
              </a:prstGeom>
              <a:blipFill>
                <a:blip r:embed="rId4"/>
                <a:stretch>
                  <a:fillRect l="-1724" r="-1446" b="-54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58_1#87b1b183a.bracket?pid=4cc33f5ba&amp;color=0,0,0&amp;vpa=26&amp;vtp=1&amp;answeroption=D">
            <a:extLst>
              <a:ext uri="{FF2B5EF4-FFF2-40B4-BE49-F238E27FC236}">
                <a16:creationId xmlns:a16="http://schemas.microsoft.com/office/drawing/2014/main" id="{4EDF84AD-9FE1-0047-4DDD-6F1C87172710}"/>
              </a:ext>
            </a:extLst>
          </p:cNvPr>
          <p:cNvSpPr txBox="1"/>
          <p:nvPr/>
        </p:nvSpPr>
        <p:spPr>
          <a:xfrm>
            <a:off x="485648" y="2168750"/>
            <a:ext cx="474489" cy="5693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3700" b="1">
                <a:solidFill>
                  <a:srgbClr val="FF0000"/>
                </a:solidFill>
                <a:latin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&amp;si=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61_1#cd9acb5d3?pid=4cc33f5ba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（2024·安徽合肥模拟）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一位游客在千岛湖边欲乘坐游船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，当日风浪较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，游船上下浮动。可把游船浮动简化成竖直方向的简谐运动，振幅为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。当船位于最高点时，甲板刚好与码头地面平齐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。地面与甲板的高度差不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超过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时，游客能舒服地登船。在一个周期内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，游客能舒服登船的时间是 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61_1#cd9acb5d3?pid=4cc33f5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4616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62_1#cd9acb5d3.bracket?pid=4cc33f5ba&amp;color=0,0,0&amp;vpa=27&amp;vtp=1"/>
          <p:cNvSpPr/>
          <p:nvPr/>
        </p:nvSpPr>
        <p:spPr>
          <a:xfrm>
            <a:off x="11162380" y="21509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61_2#cd9acb5d3.choices?pid=4cc33f5ba&amp;color=0,0,0&amp;vtp=1&amp;bbb=1"/>
              <p:cNvSpPr/>
              <p:nvPr/>
            </p:nvSpPr>
            <p:spPr>
              <a:xfrm>
                <a:off x="612648" y="2682655"/>
                <a:ext cx="10963656" cy="4678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804414" algn="l"/>
                    <a:tab pos="5583428" algn="l"/>
                    <a:tab pos="8375143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5_BD.61_2#cd9acb5d3.choices?pid=4cc33f5b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82655"/>
                <a:ext cx="10963656" cy="467805"/>
              </a:xfrm>
              <a:prstGeom prst="rect">
                <a:avLst/>
              </a:prstGeom>
              <a:blipFill>
                <a:blip r:embed="rId4"/>
                <a:stretch>
                  <a:fillRect l="-1724" b="-4155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AS.63_1#cd9acb5d3?pid=4cc33f5ba&amp;color=0,0,0&amp;vtp=1&amp;bbb=1&amp;hb=1"/>
              <p:cNvSpPr/>
              <p:nvPr/>
            </p:nvSpPr>
            <p:spPr>
              <a:xfrm>
                <a:off x="612648" y="3161382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把游船浮动简化成竖直方向的简谐运动，从船上升到最高点时计时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，其振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动方程为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，代入数据得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0∼6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内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，当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，故在一个周期内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，游客能舒服登船的时间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，故A正确。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AS.63_1#cd9acb5d3?pid=4cc33f5b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61382"/>
                <a:ext cx="10963656" cy="2155000"/>
              </a:xfrm>
              <a:prstGeom prst="rect">
                <a:avLst/>
              </a:prstGeom>
              <a:blipFill>
                <a:blip r:embed="rId5"/>
                <a:stretch>
                  <a:fillRect l="-1724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&amp;si=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1a36c9c12?pid=0926784ee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考点三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单摆及其周期公式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#c482335e4?sp=1&amp;pid=1a36c9c12&amp;color=0,0,0&amp;vtp=1&amp;bbb=1"/>
              <p:cNvSpPr/>
              <p:nvPr/>
            </p:nvSpPr>
            <p:spPr>
              <a:xfrm>
                <a:off x="612648" y="1148154"/>
                <a:ext cx="10963656" cy="494957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.单摆的受力特征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（1）回复力：摆球重力沿与摆线垂直方向的分力。在摆角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很小时，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5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回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=−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𝑚𝑔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，负号表示回复力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回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与位移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的方向相反。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（2）向心力：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摆线的拉力和摆球重力沿摆线方向分力的合力充当向心力，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向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T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（3）两点说明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①当摆球在最高点时，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向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T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②当摆球在最低点时，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向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  <m:sSubSup>
                          <m:sSub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max</m:t>
                            </m:r>
                          </m:sub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向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最大，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T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max</m:t>
                            </m:r>
                          </m:sub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#c482335e4?sp=1&amp;pid=1a36c9c1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4949571"/>
              </a:xfrm>
              <a:prstGeom prst="rect">
                <a:avLst/>
              </a:prstGeom>
              <a:blipFill>
                <a:blip r:embed="rId3"/>
                <a:stretch>
                  <a:fillRect l="-1724" b="-20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&amp;si=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_BD#c482335e4?sp=1&amp;pid=1a36c9c12&amp;color=0,0,0&amp;vtp=1&amp;bt=1&amp;bbb=1"/>
              <p:cNvSpPr/>
              <p:nvPr/>
            </p:nvSpPr>
            <p:spPr>
              <a:xfrm>
                <a:off x="612648" y="486000"/>
                <a:ext cx="10963656" cy="18629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5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2.周期公式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𝑙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的两点说明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为等效摆长，表示从悬点到摆球重心的距离。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为当地重力加速度。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_BD#c482335e4?sp=1&amp;pid=1a36c9c12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862900"/>
              </a:xfrm>
              <a:prstGeom prst="rect">
                <a:avLst/>
              </a:prstGeom>
              <a:blipFill>
                <a:blip r:embed="rId3"/>
                <a:stretch>
                  <a:fillRect l="-1724" b="-983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&amp;si=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64_1#9f993f8a8?sp=1&amp;pid=1a36c9c12&amp;color=0,0,0&amp;vtp=1&amp;bt=1&amp;bbb=1&amp;hb=1"/>
              <p:cNvSpPr/>
              <p:nvPr/>
            </p:nvSpPr>
            <p:spPr>
              <a:xfrm>
                <a:off x="612648" y="486000"/>
                <a:ext cx="10963656" cy="201764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图甲是用力传感器对单摆做小角度摆动过程进行测量的装置图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，图乙是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与力传感器连接的计算机屏幕所显示的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图像，其中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的最大值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max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=1.02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已知摆球质量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，重力加速度取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9.8 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9.8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，不计摆线质量及空气</a:t>
                </a: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阻力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64_1#9f993f8a8?sp=1&amp;pid=1a36c9c1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017649"/>
              </a:xfrm>
              <a:prstGeom prst="rect">
                <a:avLst/>
              </a:prstGeom>
              <a:blipFill>
                <a:blip r:embed="rId3"/>
                <a:stretch>
                  <a:fillRect l="-1724" r="-1502" b="-906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64_1#9f993f8a8?pid=1a36c9c12&amp;color=0,0,0&amp;tib=255,255,255&amp;iip=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3826" y="2503775"/>
            <a:ext cx="896112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64_2#9f993f8a8?pid=1a36c9c12&amp;color=0,0,0&amp;vtp=1&amp;bbb=1"/>
              <p:cNvSpPr/>
              <p:nvPr/>
            </p:nvSpPr>
            <p:spPr>
              <a:xfrm>
                <a:off x="612648" y="2507839"/>
                <a:ext cx="10963656" cy="194760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17400"/>
                  </a:lnSpc>
                </a:pPr>
                <a:r>
                  <a:rPr lang="en-US" altLang="zh-CN" sz="2400" b="0" i="0" kern="0" spc="-9990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甲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9750" b="0" i="0" kern="0" spc="-9990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乙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C_5_BD.64_2#9f993f8a8?pid=1a36c9c1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507839"/>
                <a:ext cx="10963656" cy="1947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C_5_BD.64_2#9f993f8a8?pid=1a36c9c12&amp;color=0,0,0&amp;tib=255,255,255&amp;iip=6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2572" y="2842103"/>
            <a:ext cx="3090672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5_AN.65_1#9f993f8a8.bracket?pid=1a36c9c12&amp;color=0,0,0&amp;vpa=28&amp;vtp=1&amp;bbb=1"/>
          <p:cNvSpPr/>
          <p:nvPr/>
        </p:nvSpPr>
        <p:spPr>
          <a:xfrm>
            <a:off x="4248816" y="2039528"/>
            <a:ext cx="644525" cy="4500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5_BD.64_3#9f993f8a8.choices?pid=1a36c9c12&amp;color=0,0,0&amp;vtp=1&amp;bbb=1"/>
              <p:cNvSpPr/>
              <p:nvPr/>
            </p:nvSpPr>
            <p:spPr>
              <a:xfrm>
                <a:off x="612648" y="4462052"/>
                <a:ext cx="10963656" cy="201764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单摆周期为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0.8 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单摆摆长为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的最小值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min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=0.96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若仅将摆球质量变为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，单摆周期不变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5_BD.64_3#9f993f8a8.choices?pid=1a36c9c1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62052"/>
                <a:ext cx="10963656" cy="2017649"/>
              </a:xfrm>
              <a:prstGeom prst="rect">
                <a:avLst/>
              </a:prstGeom>
              <a:blipFill>
                <a:blip r:embed="rId7"/>
                <a:stretch>
                  <a:fillRect l="-1724" b="-906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&amp;si=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66_1#9f993f8a8?pid=1a36c9c12&amp;color=0,0,0&amp;vtp=1&amp;bt=1&amp;bbb=1&amp;hb=1"/>
              <p:cNvSpPr/>
              <p:nvPr/>
            </p:nvSpPr>
            <p:spPr>
              <a:xfrm>
                <a:off x="612648" y="486000"/>
                <a:ext cx="10963656" cy="31329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5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由图乙可知，单摆周期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，A错误；根据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𝑙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=0.64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，B错误；摆到最低点时，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𝑚𝑔𝑙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(1−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max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48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的最小值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min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=0.96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正确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；单摆周期与摆球的质量无关，若仅将摆球质量变为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单摆周期不变，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66_1#9f993f8a8?pid=1a36c9c1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132900"/>
              </a:xfrm>
              <a:prstGeom prst="rect">
                <a:avLst/>
              </a:prstGeom>
              <a:blipFill>
                <a:blip r:embed="rId3"/>
                <a:stretch>
                  <a:fillRect l="-1724" b="-564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&amp;si=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67_1#7c4005371?htil=8&amp;pid=1a36c9c12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9441" y="486000"/>
            <a:ext cx="3159615" cy="1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67_2#7c4005371?htil=8&amp;pid=1a36c9c12&amp;color=0,0,0&amp;vtp=1&amp;bt=1&amp;bbb=1&amp;hb=1&amp;hs=1"/>
              <p:cNvSpPr/>
              <p:nvPr/>
            </p:nvSpPr>
            <p:spPr>
              <a:xfrm>
                <a:off x="612648" y="498699"/>
                <a:ext cx="6217920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（2024·甘肃卷·5，4分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如图为某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单摆的振动图像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。下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67_2#7c4005371?htil=8&amp;pid=1a36c9c12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98699"/>
                <a:ext cx="6217920" cy="1592199"/>
              </a:xfrm>
              <a:prstGeom prst="rect">
                <a:avLst/>
              </a:prstGeom>
              <a:blipFill>
                <a:blip r:embed="rId4"/>
                <a:stretch>
                  <a:fillRect l="-3039" r="-1961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68_1#7c4005371.bracket?pid=1a36c9c12&amp;color=0,0,0&amp;vpa=29&amp;vtp=1"/>
          <p:cNvSpPr/>
          <p:nvPr/>
        </p:nvSpPr>
        <p:spPr>
          <a:xfrm>
            <a:off x="2991517" y="1604869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67_3#7c4005371.choices?pid=1a36c9c12&amp;color=0,0,0&amp;vtp=1&amp;bbb=1&amp;hs=1"/>
              <p:cNvSpPr/>
              <p:nvPr/>
            </p:nvSpPr>
            <p:spPr>
              <a:xfrm>
                <a:off x="612648" y="2082008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778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摆长为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，起始时刻速度最大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摆长为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，起始时刻速度为零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778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摆长为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点的速度相同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摆长为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点的速度相同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67_3#7c4005371.choices?pid=1a36c9c12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2008"/>
                <a:ext cx="10963656" cy="1033399"/>
              </a:xfrm>
              <a:prstGeom prst="rect">
                <a:avLst/>
              </a:prstGeom>
              <a:blipFill>
                <a:blip r:embed="rId5"/>
                <a:stretch>
                  <a:fillRect l="-1724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AS.69_1#7c4005371?pid=1a36c9c12&amp;color=0,0,0&amp;vtp=1&amp;bbb=1&amp;hb=1&amp;hs=1"/>
              <p:cNvSpPr/>
              <p:nvPr/>
            </p:nvSpPr>
            <p:spPr>
              <a:xfrm>
                <a:off x="612648" y="3122138"/>
                <a:ext cx="10963656" cy="24217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由单摆的振动图像可知振动周期为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=0.8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，由单摆的周期公式</a:t>
                </a: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𝑙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得摆长为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，B、D错误。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图像的图线斜率表示速度，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故起始时刻速度为零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点的速度相同，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点的速度大小相等，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方向不同，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错误，C正确。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AS.69_1#7c4005371?pid=1a36c9c12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22138"/>
                <a:ext cx="10963656" cy="2421700"/>
              </a:xfrm>
              <a:prstGeom prst="rect">
                <a:avLst/>
              </a:prstGeom>
              <a:blipFill>
                <a:blip r:embed="rId6"/>
                <a:stretch>
                  <a:fillRect l="-1724" r="-3448" b="-75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&amp;si=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70_1#ee412c976?pid=1a36c9c12&amp;color=0,0,0&amp;vtp=1&amp;bt=1&amp;bbb=1&amp;hb=1"/>
              <p:cNvSpPr/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迁移应用4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如图所示，用细绳系住一摆球，让摆球在倾角为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的光滑斜面上做小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幅度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摆动，摆长为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70_1#ee412c976?pid=1a36c9c1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71_1#ee412c976.bracket?pid=1a36c9c12&amp;color=0,0,0&amp;vpa=30&amp;vtp=1"/>
          <p:cNvSpPr/>
          <p:nvPr/>
        </p:nvSpPr>
        <p:spPr>
          <a:xfrm>
            <a:off x="9655207" y="10333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p:pic>
        <p:nvPicPr>
          <p:cNvPr id="4" name="QC_5_BD.70_2#ee412c976?htil=9&amp;pid=1a36c9c12&amp;color=0,0,0&amp;tib=255,255,255&amp;vtp=1&amp;hs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676" y="1647541"/>
            <a:ext cx="4242816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70_3#ee412c976.choices?htil=9&amp;pid=1a36c9c12&amp;color=0,0,0&amp;vtp=1&amp;bbb=1&amp;hs=1"/>
              <p:cNvSpPr/>
              <p:nvPr/>
            </p:nvSpPr>
            <p:spPr>
              <a:xfrm>
                <a:off x="612648" y="1520541"/>
                <a:ext cx="6592824" cy="2684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5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该单摆的周期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𝐿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sin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 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该单摆的周期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sin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 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摆球的振幅会影响单摆的周期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摆球的质量会影响单摆的周期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70_3#ee412c976.choices?htil=9&amp;pid=1a36c9c12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20541"/>
                <a:ext cx="6592824" cy="2684399"/>
              </a:xfrm>
              <a:prstGeom prst="rect">
                <a:avLst/>
              </a:prstGeom>
              <a:blipFill>
                <a:blip r:embed="rId5"/>
                <a:stretch>
                  <a:fillRect l="-2868" b="-680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AS.72_1#ee412c976?pid=1a36c9c12&amp;color=0,0,0&amp;vtp=1&amp;bbb=1&amp;hb=1&amp;hs=1"/>
              <p:cNvSpPr/>
              <p:nvPr/>
            </p:nvSpPr>
            <p:spPr>
              <a:xfrm>
                <a:off x="612648" y="4200241"/>
                <a:ext cx="10963656" cy="18629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单摆在平衡位置时，等效重力加速度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，所以单摆在斜面上摆动</a:t>
                </a: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的周期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sin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 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sin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 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可知，摆球的振幅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、质量不会影响单摆的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周期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。故选B。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AS.72_1#ee412c976?pid=1a36c9c12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00241"/>
                <a:ext cx="10963656" cy="1862900"/>
              </a:xfrm>
              <a:prstGeom prst="rect">
                <a:avLst/>
              </a:prstGeom>
              <a:blipFill>
                <a:blip r:embed="rId6"/>
                <a:stretch>
                  <a:fillRect l="-1724" r="-1168" b="-980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&amp;si=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2d727b1f3?pid=1a36c9c12&amp;color=0,0,0&amp;vtp=1&amp;bt=1&amp;bbb=1&amp;hb=1"/>
              <p:cNvSpPr/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拨</a:t>
                </a:r>
                <a:endParaRPr lang="en-US" altLang="zh-CN" sz="2400" dirty="0"/>
              </a:p>
              <a:p>
                <a:pPr algn="ctr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SimSun" panose="02010600030101010101" pitchFamily="2" charset="-122"/>
                    <a:ea typeface="楷体" pitchFamily="34" charset="-122"/>
                    <a:cs typeface="Times New Roman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等效摆问题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等效摆长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摆球摆动圆弧的圆心到摆球重心的距离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如图甲所示的双线摆的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摆长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𝐿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图乙中小球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可看作质点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在半径为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的光滑圆槽中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lang="en-US" altLang="zh-CN" sz="100" b="0" i="0" kern="0" spc="-9990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点的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附近振动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其等效摆长为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#2d727b1f3?pid=1a36c9c1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blipFill>
                <a:blip r:embed="rId3"/>
                <a:stretch>
                  <a:fillRect l="-1724" r="-1112" b="-67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_5_BD#2d727b1f3?iti=14&amp;htil=1&amp;pid=1a36c9c12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632" y="3619852"/>
            <a:ext cx="1161288" cy="12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P_5_BD#2d727b1f3?iti=15&amp;htil=1&amp;pid=1a36c9c12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3024" y="3299812"/>
            <a:ext cx="1289304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5_BD#2d727b1f3?iti=14&amp;htil=1&amp;pid=1a36c9c12&amp;color=0,0,0&amp;vtp=1"/>
          <p:cNvSpPr/>
          <p:nvPr/>
        </p:nvSpPr>
        <p:spPr>
          <a:xfrm>
            <a:off x="3164745" y="5017868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6" name="P_5_BD#2d727b1f3?iti=15&amp;htil=1&amp;pid=1a36c9c12&amp;color=0,0,0&amp;vtp=1"/>
          <p:cNvSpPr/>
          <p:nvPr/>
        </p:nvSpPr>
        <p:spPr>
          <a:xfrm>
            <a:off x="8651145" y="5008724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乙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&amp;si=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_BD#2d727b1f3?pid=1a36c9c12&amp;color=0,0,0&amp;vtp=1&amp;bt=1&amp;bbb=1&amp;hb=1"/>
              <p:cNvSpPr/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2.等效重力加速度：与单摆所处物理环境有关。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①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在不同星球表面（忽略自转）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为星球的质量，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为星球的半径。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②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单摆处于超重或失重状态下的等效重力加速度分别为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为超重或失重时单摆系统整体竖直向上或竖直向下的加速度大小。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_BD#2d727b1f3?pid=1a36c9c1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blipFill>
                <a:blip r:embed="rId3"/>
                <a:stretch>
                  <a:fillRect l="-1390" r="-4116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1582bba7e?lid=fbc86c4e5&amp;cid=fbc86c4e5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1582bba7e?lid=fbc86c4e5&amp;cid=fbc86c4e5&amp;vtp=1&amp;bt=1&amp;bbb=1">
            <a:hlinkClick r:id="rId3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1582bba7e?lid=0926784ee&amp;cid=0926784ee&amp;tib=255,255,255&amp;vtp=1" descr="preencode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1582bba7e?lid=0926784ee&amp;cid=0926784ee&amp;vtp=1&amp;bbb=1">
            <a:hlinkClick r:id="rId5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&amp;si=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0b1cf3e16?pid=0926784ee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考点四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受迫振动和共振</a:t>
            </a:r>
            <a:endParaRPr lang="en-US" altLang="zh-CN" sz="3000" dirty="0"/>
          </a:p>
        </p:txBody>
      </p:sp>
      <p:pic>
        <p:nvPicPr>
          <p:cNvPr id="3" name="QC_5_BD.73_1#338668069?htil=11&amp;pid=0b1cf3e16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4676" y="1203017"/>
            <a:ext cx="2148840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BD.73_2#338668069?htil=11&amp;sp=1&amp;pid=0b1cf3e16&amp;color=0,0,0&amp;vtp=1&amp;bbb=1&amp;hb=1&amp;hs=1"/>
          <p:cNvSpPr/>
          <p:nvPr/>
        </p:nvSpPr>
        <p:spPr>
          <a:xfrm>
            <a:off x="612648" y="1148154"/>
            <a:ext cx="8686800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受迫振动和共振的理解多选</a:t>
            </a: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受迫振动的演示装置如图所示，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在一根张紧的绳子上悬挂几个摆球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，可以用一个单摆（称为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“驱动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摆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”）驱动另外几个单摆。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下列说法正确的是(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5" name="QC_5_AN.74_1#338668069.bracket?pid=0b1cf3e16&amp;color=0,0,0&amp;vpa=31&amp;vtp=1&amp;bbb=1"/>
          <p:cNvSpPr/>
          <p:nvPr/>
        </p:nvSpPr>
        <p:spPr>
          <a:xfrm>
            <a:off x="6784055" y="2254324"/>
            <a:ext cx="865188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BD.73_3#338668069.choices?pid=0b1cf3e16&amp;color=0,0,0&amp;vtp=1&amp;bbb=1&amp;hs=1"/>
              <p:cNvSpPr/>
              <p:nvPr/>
            </p:nvSpPr>
            <p:spPr>
              <a:xfrm>
                <a:off x="612648" y="2799813"/>
                <a:ext cx="10963656" cy="24176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某个单摆摆动过程中多次通过同一位置时，速度可能不同但加速度一定相同</a:t>
                </a:r>
                <a:endParaRPr lang="en-US" altLang="zh-CN" sz="2400" dirty="0"/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如果驱动摆的摆长为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，则其他单摆的振动周期都等于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做受迫振动的单摆的摆长越大，振幅也越大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如果某个单摆的摆长等于驱动摆的摆长，则这个单摆的振幅最大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BD.73_3#338668069.choices?pid=0b1cf3e16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99813"/>
                <a:ext cx="10963656" cy="2417699"/>
              </a:xfrm>
              <a:prstGeom prst="rect">
                <a:avLst/>
              </a:prstGeom>
              <a:blipFill>
                <a:blip r:embed="rId4"/>
                <a:stretch>
                  <a:fillRect l="-1724" b="-75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&amp;si=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75_1#338668069?pid=0b1cf3e16&amp;color=0,0,0&amp;vtp=1&amp;bt=1&amp;bbb=1&amp;hb=1"/>
              <p:cNvSpPr/>
              <p:nvPr/>
            </p:nvSpPr>
            <p:spPr>
              <a:xfrm>
                <a:off x="612648" y="486000"/>
                <a:ext cx="10963656" cy="35647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某个单摆摆动过程中多次通过同一位置时，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速度大小相等但方向可能不同，</a:t>
                </a: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𝑘𝑥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可得，加速度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𝑘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，故加速度一定相同，A正确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；如果驱动</a:t>
                </a: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摆的摆长为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，根据单摆的周期公式，有驱动摆周期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，其他单摆都做受迫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振动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，故振动周期都等于驱动摆的周期，B正确；同一地区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，单摆的固有频率只取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决于单摆的摆长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，则只有摆长等于驱动摆的摆长时，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单摆的振幅能够达到最大，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这种现象称为共振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，C错误，D正确。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75_1#338668069?pid=0b1cf3e1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564700"/>
              </a:xfrm>
              <a:prstGeom prst="rect">
                <a:avLst/>
              </a:prstGeom>
              <a:blipFill>
                <a:blip r:embed="rId3"/>
                <a:stretch>
                  <a:fillRect l="-1724" r="-2280" b="-513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&amp;si=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76_1#318298745?htil=12&amp;pid=0b1cf3e16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9478" y="540863"/>
            <a:ext cx="2843784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76_2#318298745?htil=12&amp;sp=1&amp;pid=0b1cf3e16&amp;color=0,0,0&amp;vtp=1&amp;bt=1&amp;bbb=1&amp;hb=1&amp;hs=1"/>
              <p:cNvSpPr/>
              <p:nvPr/>
            </p:nvSpPr>
            <p:spPr>
              <a:xfrm>
                <a:off x="612648" y="486000"/>
                <a:ext cx="7982712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共振曲线的理解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同一地点，甲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、乙两单摆在驱动力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作用下振动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，其振幅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随驱动力频率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变化的图像如图所示，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76_2#318298745?htil=12&amp;sp=1&amp;pid=0b1cf3e16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982712" cy="1592199"/>
              </a:xfrm>
              <a:prstGeom prst="rect">
                <a:avLst/>
              </a:prstGeom>
              <a:blipFill>
                <a:blip r:embed="rId4"/>
                <a:stretch>
                  <a:fillRect l="-2368" r="-2445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77_1#318298745.bracket?pid=0b1cf3e16&amp;color=0,0,0&amp;vpa=32&amp;vtp=1&amp;bbb=1"/>
          <p:cNvSpPr/>
          <p:nvPr/>
        </p:nvSpPr>
        <p:spPr>
          <a:xfrm>
            <a:off x="3334416" y="1592170"/>
            <a:ext cx="6445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76_3#318298745.choices?htil=12&amp;pid=0b1cf3e16&amp;color=0,0,0&amp;vtp=1&amp;bbb=1&amp;hs=1"/>
              <p:cNvSpPr/>
              <p:nvPr/>
            </p:nvSpPr>
            <p:spPr>
              <a:xfrm>
                <a:off x="612648" y="2080611"/>
                <a:ext cx="7982712" cy="21450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若驱动力的频率为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，乙单摆振动的频率大于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若驱动力的频率为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，乙单摆振动的频率等于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若驱动力的频率为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，甲、乙两单摆振动的振幅相同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若驱动力的频率为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，甲、乙两单摆振动的频率均为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76_3#318298745.choices?htil=12&amp;pid=0b1cf3e16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7982712" cy="2145030"/>
              </a:xfrm>
              <a:prstGeom prst="rect">
                <a:avLst/>
              </a:prstGeom>
              <a:blipFill>
                <a:blip r:embed="rId5"/>
                <a:stretch>
                  <a:fillRect l="-2368" b="-909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AS.78_1#318298745?pid=0b1cf3e16&amp;color=0,0,0&amp;vtp=1&amp;bbb=1&amp;hb=1&amp;hs=1"/>
              <p:cNvSpPr/>
              <p:nvPr/>
            </p:nvSpPr>
            <p:spPr>
              <a:xfrm>
                <a:off x="612648" y="4214211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当物体做受迫振动时，物体振动的频率等于驱动力的频率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；受迫振动物体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的固有频率与驱动力频率越接近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，振幅越大，由题图可知，甲的固有频率是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，乙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的固有频率是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，若驱动力的频率为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，则甲单摆振动的振幅小于乙单摆振动的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振幅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。故选B、D。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AS.78_1#318298745?pid=0b1cf3e16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14211"/>
                <a:ext cx="10963656" cy="2155000"/>
              </a:xfrm>
              <a:prstGeom prst="rect">
                <a:avLst/>
              </a:prstGeom>
              <a:blipFill>
                <a:blip r:embed="rId6"/>
                <a:stretch>
                  <a:fillRect l="-1724" r="-1390" b="-8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&amp;si=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5f8b6b6be?pid=0b1cf3e16&amp;color=0,0,0&amp;vtp=1&amp;bt=1&amp;bbb=1"/>
          <p:cNvSpPr/>
          <p:nvPr/>
        </p:nvSpPr>
        <p:spPr>
          <a:xfrm>
            <a:off x="612648" y="486000"/>
            <a:ext cx="10963656" cy="1037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核心提炼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1.自由振动、受迫振动和共振的比较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6" name="P_5_BD#5f8b6b6be?colgroup=5,10,9,8&amp;pid=0b1cf3e16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263786"/>
                  </p:ext>
                </p:extLst>
              </p:nvPr>
            </p:nvGraphicFramePr>
            <p:xfrm>
              <a:off x="612648" y="1660242"/>
              <a:ext cx="10917936" cy="4444365"/>
            </p:xfrm>
            <a:graphic>
              <a:graphicData uri="http://schemas.openxmlformats.org/drawingml/2006/table">
                <a:tbl>
                  <a:tblPr/>
                  <a:tblGrid>
                    <a:gridCol w="17556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93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540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151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自由振动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受迫振动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共振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受力情况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仅受回复力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受驱动力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受驱动力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04188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振动周期或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频率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由系统本身性质决定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即固有周期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或固有频率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由驱动力的周期或频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率决定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𝑇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驱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或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𝑓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驱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驱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或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驱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振动能量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振动物体的机械能不变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由产生驱动力的物体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提供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振动物体获得的能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量最大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常见例子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弹簧振子或单摆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(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𝜃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机械工作时底座发生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的振动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共振筛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声音的共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鸣等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6" name="P_5_BD#5f8b6b6be?colgroup=5,10,9,8&amp;pid=0b1cf3e16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263786"/>
                  </p:ext>
                </p:extLst>
              </p:nvPr>
            </p:nvGraphicFramePr>
            <p:xfrm>
              <a:off x="612648" y="1660242"/>
              <a:ext cx="10917936" cy="4444365"/>
            </p:xfrm>
            <a:graphic>
              <a:graphicData uri="http://schemas.openxmlformats.org/drawingml/2006/table">
                <a:tbl>
                  <a:tblPr/>
                  <a:tblGrid>
                    <a:gridCol w="17556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93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540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151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自由振动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受迫振动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共振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受力情况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仅受回复力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受驱动力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受驱动力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04188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振动周期或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频率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436" t="-66397" r="-162827" b="-139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713" t="-66397" r="-85857" b="-139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7949" t="-66397" r="-466" b="-1392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振动能量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振动物体的机械能不变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由产生驱动力的物体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提供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振动物体获得的能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量最大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常见例子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436" t="-356875" r="-162827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机械工作时底座发生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的振动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共振筛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声音的共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鸣等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&amp;si=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5f8b6b6be?sp=1&amp;pid=0b1cf3e16&amp;color=0,0,0&amp;vtp=1&amp;bt=1&amp;bbb=1"/>
          <p:cNvSpPr/>
          <p:nvPr/>
        </p:nvSpPr>
        <p:spPr>
          <a:xfrm>
            <a:off x="612648" y="486000"/>
            <a:ext cx="10963656" cy="1037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.对共振的理解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（1）共振曲线</a:t>
            </a:r>
            <a:endParaRPr lang="en-US" altLang="zh-CN" sz="2400" dirty="0"/>
          </a:p>
        </p:txBody>
      </p:sp>
      <p:pic>
        <p:nvPicPr>
          <p:cNvPr id="4" name="P_5_BD#5f8b6b6be?htil=13&amp;pid=0b1cf3e16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3314" y="1660242"/>
            <a:ext cx="1810512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P_5_BD#5f8b6b6be?htil=13&amp;pid=0b1cf3e16&amp;color=0,0,0&amp;vtp=1&amp;bbb=1&amp;hb=1&amp;hs=1"/>
              <p:cNvSpPr/>
              <p:nvPr/>
            </p:nvSpPr>
            <p:spPr>
              <a:xfrm>
                <a:off x="612648" y="1533242"/>
                <a:ext cx="9025128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如图所示，横坐标为驱动力的频率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，纵坐标为振幅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。它直观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地反映了驱动力的频率对某固有频率为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的振动系统做受迫振动时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振幅的影响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，由图可知，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越接近，振幅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越大；当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振幅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最大。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P_5_BD#5f8b6b6be?htil=13&amp;pid=0b1cf3e16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33242"/>
                <a:ext cx="9025128" cy="2155190"/>
              </a:xfrm>
              <a:prstGeom prst="rect">
                <a:avLst/>
              </a:prstGeom>
              <a:blipFill>
                <a:blip r:embed="rId4"/>
                <a:stretch>
                  <a:fillRect l="-2095" r="-743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_5_BD#5f8b6b6be?htil=13&amp;sp=1&amp;pid=0b1cf3e16&amp;color=0,0,0&amp;vtp=1&amp;bbb=1&amp;hs=1"/>
          <p:cNvSpPr/>
          <p:nvPr/>
        </p:nvSpPr>
        <p:spPr>
          <a:xfrm>
            <a:off x="611994" y="3669382"/>
            <a:ext cx="10968012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（2）受迫振动中系统能量的转化</a:t>
            </a:r>
            <a:endParaRPr lang="en-US" altLang="zh-CN" sz="2400" dirty="0"/>
          </a:p>
        </p:txBody>
      </p:sp>
      <p:sp>
        <p:nvSpPr>
          <p:cNvPr id="7" name="P_5_BD#5f8b6b6be?htil=13&amp;sp=1&amp;pid=0b1cf3e16&amp;color=0,0,0&amp;vtp=1&amp;bbb=1&amp;hs=1"/>
          <p:cNvSpPr/>
          <p:nvPr/>
        </p:nvSpPr>
        <p:spPr>
          <a:xfrm>
            <a:off x="611994" y="4209195"/>
            <a:ext cx="10968012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做受迫振动的系统的机械能不守恒，系统与外界时刻进行着能量交换。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#77dfaa856?pid=1582bba7e&amp;color=0,0,0&amp;vtp=1&amp;bt=1&amp;bbb=1&amp;hb=1"/>
          <p:cNvSpPr/>
          <p:nvPr/>
        </p:nvSpPr>
        <p:spPr>
          <a:xfrm>
            <a:off x="612648" y="486000"/>
            <a:ext cx="10963656" cy="270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课标要求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SimSun" panose="02010600030101010101" pitchFamily="2" charset="-122"/>
                <a:ea typeface="楷体" pitchFamily="34" charset="-122"/>
                <a:cs typeface="Times New Roman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通过实验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认识简谐运动的特征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能用公式和图像描述简谐运动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通过实验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探究单摆的周期与摆长的定量关系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知道单摆周期与摆长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重力加速度的关系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会用单摆测量重力加速度的大小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通过实验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认识受迫振动的特点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了解产生共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振的条件及其应用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fbc86c4e5.fixed?pid=1582bba7e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4e1abc94?sp=1&amp;pid=fbc86c4e5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一、简谐运动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5_BD.1_1#2577df2bf?pid=84e1abc94&amp;color=0,0,0&amp;vtp=1&amp;bbb=1&amp;hb=1"/>
              <p:cNvSpPr/>
              <p:nvPr/>
            </p:nvSpPr>
            <p:spPr>
              <a:xfrm>
                <a:off x="612648" y="1121661"/>
                <a:ext cx="10963656" cy="38314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定义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：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如果物体的位移与时间的关系遵从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的规律，即它的振动图像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图像）是一条正弦曲线，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这样的振动叫作简谐运动。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平衡位置：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物体在振动过程中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为零的位置。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回复力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（1）定义：使物体返回到平衡位置的力。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（2）方向：总是指向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（3）来源：振动物体所受的沿振动方向的合力。回复力属于效果力。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B_5_BD.1_1#2577df2bf?pid=84e1abc9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3831400"/>
              </a:xfrm>
              <a:prstGeom prst="rect">
                <a:avLst/>
              </a:prstGeom>
              <a:blipFill>
                <a:blip r:embed="rId3"/>
                <a:stretch>
                  <a:fillRect l="-1724" b="-461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2_1#2577df2bf.blank?pid=84e1abc94&amp;color=0,0,0&amp;vpa=1&amp;vtp=1&amp;bbb=1"/>
          <p:cNvSpPr/>
          <p:nvPr/>
        </p:nvSpPr>
        <p:spPr>
          <a:xfrm>
            <a:off x="6498305" y="1093721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正弦函数</a:t>
            </a:r>
            <a:endParaRPr lang="en-US" altLang="zh-CN" sz="2400" dirty="0"/>
          </a:p>
        </p:txBody>
      </p:sp>
      <p:sp>
        <p:nvSpPr>
          <p:cNvPr id="6" name="QB_5_AN.4_1#2577df2bf.blank?pid=84e1abc94&amp;color=0,0,0&amp;vpa=2&amp;vtp=1&amp;bbb=1"/>
          <p:cNvSpPr/>
          <p:nvPr/>
        </p:nvSpPr>
        <p:spPr>
          <a:xfrm>
            <a:off x="4974305" y="2211321"/>
            <a:ext cx="1139825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回复力</a:t>
            </a:r>
            <a:endParaRPr lang="en-US" altLang="zh-CN" sz="2400" dirty="0"/>
          </a:p>
        </p:txBody>
      </p:sp>
      <p:sp>
        <p:nvSpPr>
          <p:cNvPr id="11" name="QB_5_AN.6_1#2577df2bf.blank?pid=84e1abc94&amp;color=0,0,0&amp;vpa=3&amp;vtp=1&amp;bbb=1"/>
          <p:cNvSpPr/>
          <p:nvPr/>
        </p:nvSpPr>
        <p:spPr>
          <a:xfrm>
            <a:off x="3524916" y="3887721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平衡位置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&amp;si=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7_1#502a1df3b?sp=1&amp;pid=84e1abc94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描述简谐运动的物理量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QB_5_BD.7_2#502a1df3b?colgroup=6,15,13&amp;pid=84e1abc94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7108287"/>
                  </p:ext>
                </p:extLst>
              </p:nvPr>
            </p:nvGraphicFramePr>
            <p:xfrm>
              <a:off x="612648" y="1091282"/>
              <a:ext cx="10927080" cy="3910330"/>
            </p:xfrm>
            <a:graphic>
              <a:graphicData uri="http://schemas.openxmlformats.org/drawingml/2006/table">
                <a:tbl>
                  <a:tblPr/>
                  <a:tblGrid>
                    <a:gridCol w="2039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731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物理量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定义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意义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7015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振幅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振动物体离开平衡位置的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________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描述振动的强弱和能量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周期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振动物体完成一次全振动所需时间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描述振动的快慢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𝑇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频率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振动物体完成全振动的次数与所用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时间之比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相位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𝑡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+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描述物体在各个时刻所处的不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同状态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QB_5_BD.7_2#502a1df3b?colgroup=6,15,13&amp;pid=84e1abc94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7108287"/>
                  </p:ext>
                </p:extLst>
              </p:nvPr>
            </p:nvGraphicFramePr>
            <p:xfrm>
              <a:off x="612648" y="1091282"/>
              <a:ext cx="10927080" cy="3910330"/>
            </p:xfrm>
            <a:graphic>
              <a:graphicData uri="http://schemas.openxmlformats.org/drawingml/2006/table">
                <a:tbl>
                  <a:tblPr/>
                  <a:tblGrid>
                    <a:gridCol w="2039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731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物理量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定义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意义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7015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振幅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振动物体离开平衡位置的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________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描述振动的强弱和能量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周期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振动物体完成一次全振动所需时间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5778" t="-100000" r="-296" b="-76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频率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振动物体完成全振动的次数与所用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时间之比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相位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912" t="-302500" r="-8646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描述物体在各个时刻所处的不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同状态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QB_5_AN.8_1#502a1df3b.blank?pid=84e1abc94&amp;color=0,0,0&amp;vpa=4&amp;vtp=1&amp;bbb=1&amp;hb=1"/>
          <p:cNvSpPr/>
          <p:nvPr/>
        </p:nvSpPr>
        <p:spPr>
          <a:xfrm>
            <a:off x="2723760" y="1587979"/>
            <a:ext cx="4646168" cy="906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atinLnBrk="1">
              <a:lnSpc>
                <a:spcPct val="1300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SimSun" panose="02010600030101010101" pitchFamily="2" charset="-122"/>
                <a:ea typeface="KaiTi" pitchFamily="34" charset="-122"/>
                <a:cs typeface="Times New Roman" pitchFamily="34" charset="-120"/>
              </a:rPr>
              <a:t>                       </a:t>
            </a:r>
            <a:r>
              <a:rPr lang="en-US" altLang="zh-CN" sz="2400" b="1" i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最大距离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&amp;si=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9_1#f1c0f5bba?sp=1&amp;pid=84e1abc94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简谐运动的两种模型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QB_5_BD.9_2#f1c0f5bba?colgroup=4,15,14&amp;pid=84e1abc94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206798"/>
                  </p:ext>
                </p:extLst>
              </p:nvPr>
            </p:nvGraphicFramePr>
            <p:xfrm>
              <a:off x="612648" y="1091282"/>
              <a:ext cx="10945368" cy="5203000"/>
            </p:xfrm>
            <a:graphic>
              <a:graphicData uri="http://schemas.openxmlformats.org/drawingml/2006/table">
                <a:tbl>
                  <a:tblPr/>
                  <a:tblGrid>
                    <a:gridCol w="15453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7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22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弹簧振子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单摆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9171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示意图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3800"/>
                            </a:lnSpc>
                          </a:pPr>
                          <a:r>
                            <a:rPr lang="en-US" altLang="zh-CN" sz="77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2000"/>
                            </a:lnSpc>
                          </a:pPr>
                          <a:r>
                            <a:rPr lang="en-US" altLang="zh-CN" sz="675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44307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简谐运动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条件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（1）弹簧质量可忽略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endParaRPr lang="en-US" altLang="zh-CN" sz="1200" spc="-100" dirty="0"/>
                        </a:p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2）无摩擦等阻力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endParaRPr lang="en-US" altLang="zh-CN" sz="1200" spc="-100" dirty="0"/>
                        </a:p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3）在弹簧弹性限度内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（1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）摆线为不可伸缩的轻细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线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endParaRPr lang="en-US" altLang="zh-CN" sz="1200" spc="-100" dirty="0"/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2）无空气阻力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endParaRPr lang="en-US" altLang="zh-CN" sz="1200" spc="-100" dirty="0"/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3）最大摆角小于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回复力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弹簧的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提供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摆球重力沿与摆线垂直方向的分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QB_5_BD.9_2#f1c0f5bba?colgroup=4,15,14&amp;pid=84e1abc94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206798"/>
                  </p:ext>
                </p:extLst>
              </p:nvPr>
            </p:nvGraphicFramePr>
            <p:xfrm>
              <a:off x="612648" y="1091282"/>
              <a:ext cx="10945368" cy="5203000"/>
            </p:xfrm>
            <a:graphic>
              <a:graphicData uri="http://schemas.openxmlformats.org/drawingml/2006/table">
                <a:tbl>
                  <a:tblPr/>
                  <a:tblGrid>
                    <a:gridCol w="15453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7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22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弹簧振子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单摆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9171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示意图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3800"/>
                            </a:lnSpc>
                          </a:pPr>
                          <a:r>
                            <a:rPr lang="en-US" altLang="zh-CN" sz="77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2000"/>
                            </a:lnSpc>
                          </a:pPr>
                          <a:r>
                            <a:rPr lang="en-US" altLang="zh-CN" sz="675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44307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简谐运动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条件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（1）弹簧质量可忽略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endParaRPr lang="en-US" altLang="zh-CN" sz="1200" spc="-100" dirty="0"/>
                        </a:p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2）无摩擦等阻力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endParaRPr lang="en-US" altLang="zh-CN" sz="1200" spc="-100" dirty="0"/>
                        </a:p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3）在弹簧弹性限度内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5492" t="-118182" r="-273" b="-576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回复力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弹簧的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提供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摆球重力沿与摆线垂直方向的分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QB_5_BD.9_3#f1c0f5bba.table_image?tii=1&amp;pid=84e1abc94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9020" y="1707105"/>
            <a:ext cx="2075688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B_5_BD.9_4#f1c0f5bba.table_image?tii=2&amp;pid=84e1abc94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9932" y="1803117"/>
            <a:ext cx="1453896" cy="13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5_AN.10_1#f1c0f5bba.blank?pid=84e1abc94&amp;color=0,0,0&amp;vpa=5&amp;vtp=1&amp;bbb=1"/>
          <p:cNvSpPr/>
          <p:nvPr/>
        </p:nvSpPr>
        <p:spPr>
          <a:xfrm>
            <a:off x="3161052" y="5546568"/>
            <a:ext cx="833438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弹力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2433</Words>
  <Application>Microsoft Office PowerPoint</Application>
  <PresentationFormat>宽屏</PresentationFormat>
  <Paragraphs>419</Paragraphs>
  <Slides>44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华文细黑</vt:lpstr>
      <vt:lpstr>SimSun</vt:lpstr>
      <vt:lpstr>微软雅黑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Administrator</cp:lastModifiedBy>
  <cp:revision>2</cp:revision>
  <dcterms:created xsi:type="dcterms:W3CDTF">2025-01-23T10:00:06Z</dcterms:created>
  <dcterms:modified xsi:type="dcterms:W3CDTF">2025-01-23T10:04:43Z</dcterms:modified>
  <cp:category/>
  <cp:contentStatus/>
</cp:coreProperties>
</file>